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3.xml" ContentType="application/vnd.openxmlformats-officedocument.presentationml.notesSlid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9" r:id="rId2"/>
    <p:sldId id="271" r:id="rId3"/>
    <p:sldId id="272" r:id="rId4"/>
    <p:sldId id="273" r:id="rId5"/>
    <p:sldId id="264" r:id="rId6"/>
    <p:sldId id="281" r:id="rId7"/>
    <p:sldId id="280" r:id="rId8"/>
    <p:sldId id="283" r:id="rId9"/>
    <p:sldId id="284" r:id="rId10"/>
    <p:sldId id="274" r:id="rId11"/>
    <p:sldId id="275" r:id="rId12"/>
    <p:sldId id="277" r:id="rId13"/>
    <p:sldId id="287" r:id="rId14"/>
    <p:sldId id="288" r:id="rId15"/>
  </p:sldIdLst>
  <p:sldSz cx="12192000" cy="6858000"/>
  <p:notesSz cx="6858000" cy="9144000"/>
  <p:defaultText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918BE47-83FB-6D7A-D069-9A6FA9A96181}" name="Moritz Baldauf" initials="MB" userId="d2a8e088faa3b6be" providerId="Windows Live"/>
  <p188:author id="{685C5353-D6B6-4F32-A6FB-7D0A3485BA1D}" name="Gastbenutzer" initials="Ga" userId="Gastbenutzer"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C30D"/>
    <a:srgbClr val="56F456"/>
    <a:srgbClr val="96F896"/>
    <a:srgbClr val="002060"/>
    <a:srgbClr val="5E9CBB"/>
    <a:srgbClr val="BF87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874"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morit\Downloads\GS_PV_calc%20(1).xlsx" TargetMode="External"/><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morit\Downloads\GS_PV_calc%20(1).xlsx" TargetMode="External"/><Relationship Id="rId2" Type="http://schemas.microsoft.com/office/2011/relationships/chartColorStyle" Target="colors10.xml"/><Relationship Id="rId1" Type="http://schemas.microsoft.com/office/2011/relationships/chartStyle" Target="style10.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morit\Downloads\GS_PV_calc%20(1).xlsx" TargetMode="External"/><Relationship Id="rId2" Type="http://schemas.microsoft.com/office/2011/relationships/chartColorStyle" Target="colors11.xml"/><Relationship Id="rId1" Type="http://schemas.microsoft.com/office/2011/relationships/chartStyle" Target="style11.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morit\Downloads\GS_PV_calc%20(1).xlsx"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oleObject" Target="file:///C:\Users\morit\Downloads\GS_PV_calc%20(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oleObject" Target="Mappe1"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C:\Users\morit\Downloads\GS_PV_calc%20(1).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orit\Downloads\GS_PV_calc%20(1).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orit\Downloads\GS_PV_calc%20(1).xlsx"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orit\Downloads\GS_PV_calc%20(1).xlsx" TargetMode="External"/><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oleObject" Target="file:///C:\Users\morit\Downloads\GS_PV_calc%20(1).xlsx" TargetMode="External"/><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oleObject" Target="file:///C:\Users\morit\Downloads\GS_PV_calc%20(1).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bg2">
                  <a:lumMod val="50000"/>
                </a:schemeClr>
              </a:solidFill>
              <a:ln w="19050">
                <a:solidFill>
                  <a:schemeClr val="lt1"/>
                </a:solidFill>
              </a:ln>
              <a:effectLst/>
            </c:spPr>
            <c:extLst>
              <c:ext xmlns:c16="http://schemas.microsoft.com/office/drawing/2014/chart" uri="{C3380CC4-5D6E-409C-BE32-E72D297353CC}">
                <c16:uniqueId val="{00000001-66B9-4EC6-8751-3CC57C349A72}"/>
              </c:ext>
            </c:extLst>
          </c:dPt>
          <c:dPt>
            <c:idx val="1"/>
            <c:bubble3D val="0"/>
            <c:spPr>
              <a:solidFill>
                <a:schemeClr val="accent1">
                  <a:lumMod val="50000"/>
                </a:schemeClr>
              </a:solidFill>
              <a:ln w="19050">
                <a:solidFill>
                  <a:schemeClr val="lt1"/>
                </a:solidFill>
              </a:ln>
              <a:effectLst/>
            </c:spPr>
            <c:extLst>
              <c:ext xmlns:c16="http://schemas.microsoft.com/office/drawing/2014/chart" uri="{C3380CC4-5D6E-409C-BE32-E72D297353CC}">
                <c16:uniqueId val="{00000003-66B9-4EC6-8751-3CC57C349A72}"/>
              </c:ext>
            </c:extLst>
          </c:dPt>
          <c:dPt>
            <c:idx val="2"/>
            <c:bubble3D val="0"/>
            <c:spPr>
              <a:solidFill>
                <a:schemeClr val="bg1">
                  <a:lumMod val="65000"/>
                </a:schemeClr>
              </a:solidFill>
              <a:ln w="19050">
                <a:solidFill>
                  <a:schemeClr val="lt1"/>
                </a:solidFill>
              </a:ln>
              <a:effectLst/>
            </c:spPr>
            <c:extLst>
              <c:ext xmlns:c16="http://schemas.microsoft.com/office/drawing/2014/chart" uri="{C3380CC4-5D6E-409C-BE32-E72D297353CC}">
                <c16:uniqueId val="{00000005-66B9-4EC6-8751-3CC57C349A72}"/>
              </c:ext>
            </c:extLst>
          </c:dPt>
          <c:dPt>
            <c:idx val="3"/>
            <c:bubble3D val="0"/>
            <c:spPr>
              <a:solidFill>
                <a:schemeClr val="accent1">
                  <a:lumMod val="20000"/>
                  <a:lumOff val="80000"/>
                </a:schemeClr>
              </a:solidFill>
              <a:ln w="19050">
                <a:solidFill>
                  <a:schemeClr val="lt1"/>
                </a:solidFill>
              </a:ln>
              <a:effectLst/>
            </c:spPr>
            <c:extLst>
              <c:ext xmlns:c16="http://schemas.microsoft.com/office/drawing/2014/chart" uri="{C3380CC4-5D6E-409C-BE32-E72D297353CC}">
                <c16:uniqueId val="{00000007-66B9-4EC6-8751-3CC57C349A72}"/>
              </c:ext>
            </c:extLst>
          </c:dPt>
          <c:dPt>
            <c:idx val="4"/>
            <c:bubble3D val="0"/>
            <c:spPr>
              <a:solidFill>
                <a:schemeClr val="bg2">
                  <a:lumMod val="90000"/>
                </a:schemeClr>
              </a:solidFill>
              <a:ln w="19050">
                <a:solidFill>
                  <a:schemeClr val="lt1"/>
                </a:solidFill>
              </a:ln>
              <a:effectLst/>
            </c:spPr>
            <c:extLst>
              <c:ext xmlns:c16="http://schemas.microsoft.com/office/drawing/2014/chart" uri="{C3380CC4-5D6E-409C-BE32-E72D297353CC}">
                <c16:uniqueId val="{00000009-66B9-4EC6-8751-3CC57C349A72}"/>
              </c:ext>
            </c:extLst>
          </c:dPt>
          <c:cat>
            <c:strRef>
              <c:f>Sheet1!$B$16:$B$20</c:f>
              <c:strCache>
                <c:ptCount val="5"/>
                <c:pt idx="0">
                  <c:v>Hong Kong</c:v>
                </c:pt>
                <c:pt idx="1">
                  <c:v>Singapore</c:v>
                </c:pt>
                <c:pt idx="2">
                  <c:v>United Kingdom</c:v>
                </c:pt>
                <c:pt idx="3">
                  <c:v>United States </c:v>
                </c:pt>
                <c:pt idx="4">
                  <c:v>Andere</c:v>
                </c:pt>
              </c:strCache>
            </c:strRef>
          </c:cat>
          <c:val>
            <c:numRef>
              <c:f>Sheet1!$C$16:$C$20</c:f>
              <c:numCache>
                <c:formatCode>0.00%</c:formatCode>
                <c:ptCount val="5"/>
                <c:pt idx="0">
                  <c:v>0.27800000000000002</c:v>
                </c:pt>
                <c:pt idx="1">
                  <c:v>0.25600000000000001</c:v>
                </c:pt>
                <c:pt idx="2">
                  <c:v>0.17899999999999999</c:v>
                </c:pt>
                <c:pt idx="3">
                  <c:v>0.17599999999999999</c:v>
                </c:pt>
                <c:pt idx="4" formatCode="0%">
                  <c:v>0.11</c:v>
                </c:pt>
              </c:numCache>
            </c:numRef>
          </c:val>
          <c:extLst>
            <c:ext xmlns:c16="http://schemas.microsoft.com/office/drawing/2014/chart" uri="{C3380CC4-5D6E-409C-BE32-E72D297353CC}">
              <c16:uniqueId val="{0000000A-66B9-4EC6-8751-3CC57C349A72}"/>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85705963837853605"/>
          <c:w val="1"/>
          <c:h val="0.14294036162146398"/>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506046435294731"/>
          <c:y val="5.2804874347267307E-2"/>
          <c:w val="0.85132215914518972"/>
          <c:h val="0.8194164770334138"/>
        </c:manualLayout>
      </c:layout>
      <c:barChart>
        <c:barDir val="col"/>
        <c:grouping val="clustered"/>
        <c:varyColors val="0"/>
        <c:ser>
          <c:idx val="0"/>
          <c:order val="0"/>
          <c:tx>
            <c:strRef>
              <c:f>Graphs!$C$39:$H$39</c:f>
              <c:strCache>
                <c:ptCount val="6"/>
                <c:pt idx="0">
                  <c:v>29798</c:v>
                </c:pt>
                <c:pt idx="1">
                  <c:v>32849</c:v>
                </c:pt>
                <c:pt idx="2">
                  <c:v>32184</c:v>
                </c:pt>
                <c:pt idx="3">
                  <c:v>39809</c:v>
                </c:pt>
                <c:pt idx="4">
                  <c:v>52899</c:v>
                </c:pt>
                <c:pt idx="5">
                  <c:v>39687</c:v>
                </c:pt>
              </c:strCache>
            </c:strRef>
          </c:tx>
          <c:spPr>
            <a:solidFill>
              <a:schemeClr val="accent5">
                <a:lumMod val="60000"/>
                <a:lumOff val="40000"/>
              </a:schemeClr>
            </a:solidFill>
            <a:ln>
              <a:noFill/>
            </a:ln>
            <a:effectLst/>
          </c:spPr>
          <c:invertIfNegative val="0"/>
          <c:dLbls>
            <c:dLbl>
              <c:idx val="5"/>
              <c:tx>
                <c:rich>
                  <a:bodyPr/>
                  <a:lstStyle/>
                  <a:p>
                    <a:fld id="{FB780DD8-D035-4635-8745-4C8ECCBB0D5C}" type="VALUE">
                      <a:rPr lang="en-US" smtClean="0"/>
                      <a:pPr/>
                      <a:t>[WERT]</a:t>
                    </a:fld>
                    <a:endParaRPr lang="de-DE"/>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3BA9-4A37-B898-8DF589C36E5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Graphs!$C$38:$H$38</c:f>
              <c:numCache>
                <c:formatCode>General</c:formatCode>
                <c:ptCount val="6"/>
                <c:pt idx="0">
                  <c:v>2017</c:v>
                </c:pt>
                <c:pt idx="1">
                  <c:v>2018</c:v>
                </c:pt>
                <c:pt idx="2">
                  <c:v>2019</c:v>
                </c:pt>
                <c:pt idx="3">
                  <c:v>2020</c:v>
                </c:pt>
                <c:pt idx="4">
                  <c:v>2021</c:v>
                </c:pt>
                <c:pt idx="5">
                  <c:v>2022</c:v>
                </c:pt>
              </c:numCache>
            </c:numRef>
          </c:cat>
          <c:val>
            <c:numRef>
              <c:f>Graphs!$C$39:$H$39</c:f>
              <c:numCache>
                <c:formatCode>General</c:formatCode>
                <c:ptCount val="6"/>
                <c:pt idx="0">
                  <c:v>29798</c:v>
                </c:pt>
                <c:pt idx="1">
                  <c:v>32849</c:v>
                </c:pt>
                <c:pt idx="2">
                  <c:v>32184</c:v>
                </c:pt>
                <c:pt idx="3">
                  <c:v>39809</c:v>
                </c:pt>
                <c:pt idx="4">
                  <c:v>52899</c:v>
                </c:pt>
                <c:pt idx="5">
                  <c:v>39687</c:v>
                </c:pt>
              </c:numCache>
            </c:numRef>
          </c:val>
          <c:extLst>
            <c:ext xmlns:c16="http://schemas.microsoft.com/office/drawing/2014/chart" uri="{C3380CC4-5D6E-409C-BE32-E72D297353CC}">
              <c16:uniqueId val="{00000000-3BA9-4A37-B898-8DF589C36E53}"/>
            </c:ext>
          </c:extLst>
        </c:ser>
        <c:dLbls>
          <c:dLblPos val="outEnd"/>
          <c:showLegendKey val="0"/>
          <c:showVal val="1"/>
          <c:showCatName val="0"/>
          <c:showSerName val="0"/>
          <c:showPercent val="0"/>
          <c:showBubbleSize val="0"/>
        </c:dLbls>
        <c:gapWidth val="219"/>
        <c:overlap val="-27"/>
        <c:axId val="26720287"/>
        <c:axId val="26725567"/>
      </c:barChart>
      <c:catAx>
        <c:axId val="267202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6725567"/>
        <c:crosses val="autoZero"/>
        <c:auto val="1"/>
        <c:lblAlgn val="ctr"/>
        <c:lblOffset val="100"/>
        <c:noMultiLvlLbl val="0"/>
      </c:catAx>
      <c:valAx>
        <c:axId val="26725567"/>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67202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Graphs!$C$43:$H$43</c:f>
              <c:strCache>
                <c:ptCount val="6"/>
                <c:pt idx="0">
                  <c:v>92,1</c:v>
                </c:pt>
                <c:pt idx="1">
                  <c:v>103,2</c:v>
                </c:pt>
                <c:pt idx="2">
                  <c:v>73,6</c:v>
                </c:pt>
                <c:pt idx="3">
                  <c:v>84,7</c:v>
                </c:pt>
                <c:pt idx="4">
                  <c:v>124,3</c:v>
                </c:pt>
                <c:pt idx="5">
                  <c:v>131,0</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Graphs!$C$38:$H$38</c:f>
              <c:numCache>
                <c:formatCode>General</c:formatCode>
                <c:ptCount val="6"/>
                <c:pt idx="0">
                  <c:v>2017</c:v>
                </c:pt>
                <c:pt idx="1">
                  <c:v>2018</c:v>
                </c:pt>
                <c:pt idx="2">
                  <c:v>2019</c:v>
                </c:pt>
                <c:pt idx="3">
                  <c:v>2020</c:v>
                </c:pt>
                <c:pt idx="4">
                  <c:v>2021</c:v>
                </c:pt>
                <c:pt idx="5">
                  <c:v>2022</c:v>
                </c:pt>
              </c:numCache>
            </c:numRef>
          </c:cat>
          <c:val>
            <c:numRef>
              <c:f>Graphs!$C$43:$H$43</c:f>
              <c:numCache>
                <c:formatCode>0.0</c:formatCode>
                <c:ptCount val="6"/>
                <c:pt idx="0">
                  <c:v>92.094911999999994</c:v>
                </c:pt>
                <c:pt idx="1">
                  <c:v>103.244806</c:v>
                </c:pt>
                <c:pt idx="2">
                  <c:v>73.580516000000003</c:v>
                </c:pt>
                <c:pt idx="3">
                  <c:v>84.734100000000012</c:v>
                </c:pt>
                <c:pt idx="4">
                  <c:v>124.31533999999999</c:v>
                </c:pt>
                <c:pt idx="5">
                  <c:v>130.99656100000001</c:v>
                </c:pt>
              </c:numCache>
            </c:numRef>
          </c:val>
          <c:extLst>
            <c:ext xmlns:c16="http://schemas.microsoft.com/office/drawing/2014/chart" uri="{C3380CC4-5D6E-409C-BE32-E72D297353CC}">
              <c16:uniqueId val="{00000000-FB88-4D6C-AC68-EF44649C63C4}"/>
            </c:ext>
          </c:extLst>
        </c:ser>
        <c:dLbls>
          <c:dLblPos val="outEnd"/>
          <c:showLegendKey val="0"/>
          <c:showVal val="1"/>
          <c:showCatName val="0"/>
          <c:showSerName val="0"/>
          <c:showPercent val="0"/>
          <c:showBubbleSize val="0"/>
        </c:dLbls>
        <c:gapWidth val="219"/>
        <c:overlap val="-27"/>
        <c:axId val="292543839"/>
        <c:axId val="292545759"/>
      </c:barChart>
      <c:catAx>
        <c:axId val="2925438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92545759"/>
        <c:crosses val="autoZero"/>
        <c:auto val="1"/>
        <c:lblAlgn val="ctr"/>
        <c:lblOffset val="100"/>
        <c:noMultiLvlLbl val="0"/>
      </c:catAx>
      <c:valAx>
        <c:axId val="292545759"/>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925438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Graphs!$C$41:$H$41</c:f>
              <c:strCache>
                <c:ptCount val="6"/>
                <c:pt idx="0">
                  <c:v>4286</c:v>
                </c:pt>
                <c:pt idx="1">
                  <c:v>10459</c:v>
                </c:pt>
                <c:pt idx="2">
                  <c:v>8464</c:v>
                </c:pt>
                <c:pt idx="3">
                  <c:v>9459</c:v>
                </c:pt>
                <c:pt idx="4">
                  <c:v>21665</c:v>
                </c:pt>
                <c:pt idx="5">
                  <c:v>11261</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Graphs!$C$38:$H$38</c:f>
              <c:numCache>
                <c:formatCode>General</c:formatCode>
                <c:ptCount val="6"/>
                <c:pt idx="0">
                  <c:v>2017</c:v>
                </c:pt>
                <c:pt idx="1">
                  <c:v>2018</c:v>
                </c:pt>
                <c:pt idx="2">
                  <c:v>2019</c:v>
                </c:pt>
                <c:pt idx="3">
                  <c:v>2020</c:v>
                </c:pt>
                <c:pt idx="4">
                  <c:v>2021</c:v>
                </c:pt>
                <c:pt idx="5">
                  <c:v>2022</c:v>
                </c:pt>
              </c:numCache>
            </c:numRef>
          </c:cat>
          <c:val>
            <c:numRef>
              <c:f>Graphs!$C$41:$H$41</c:f>
              <c:numCache>
                <c:formatCode>General</c:formatCode>
                <c:ptCount val="6"/>
                <c:pt idx="0">
                  <c:v>4286</c:v>
                </c:pt>
                <c:pt idx="1">
                  <c:v>10459</c:v>
                </c:pt>
                <c:pt idx="2">
                  <c:v>8464</c:v>
                </c:pt>
                <c:pt idx="3">
                  <c:v>9459</c:v>
                </c:pt>
                <c:pt idx="4">
                  <c:v>21665</c:v>
                </c:pt>
                <c:pt idx="5">
                  <c:v>11261</c:v>
                </c:pt>
              </c:numCache>
            </c:numRef>
          </c:val>
          <c:extLst>
            <c:ext xmlns:c16="http://schemas.microsoft.com/office/drawing/2014/chart" uri="{C3380CC4-5D6E-409C-BE32-E72D297353CC}">
              <c16:uniqueId val="{00000000-4A6A-4FEE-925A-A67838AA9B85}"/>
            </c:ext>
          </c:extLst>
        </c:ser>
        <c:dLbls>
          <c:dLblPos val="outEnd"/>
          <c:showLegendKey val="0"/>
          <c:showVal val="1"/>
          <c:showCatName val="0"/>
          <c:showSerName val="0"/>
          <c:showPercent val="0"/>
          <c:showBubbleSize val="0"/>
        </c:dLbls>
        <c:gapWidth val="219"/>
        <c:overlap val="-27"/>
        <c:axId val="292540959"/>
        <c:axId val="292548639"/>
      </c:barChart>
      <c:catAx>
        <c:axId val="2925409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92548639"/>
        <c:crosses val="autoZero"/>
        <c:auto val="1"/>
        <c:lblAlgn val="ctr"/>
        <c:lblOffset val="100"/>
        <c:noMultiLvlLbl val="0"/>
      </c:catAx>
      <c:valAx>
        <c:axId val="292548639"/>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9254095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Graphs!$C$45:$H$45</c:f>
              <c:strCache>
                <c:ptCount val="6"/>
                <c:pt idx="0">
                  <c:v>14%</c:v>
                </c:pt>
                <c:pt idx="1">
                  <c:v>32%</c:v>
                </c:pt>
                <c:pt idx="2">
                  <c:v>26%</c:v>
                </c:pt>
                <c:pt idx="3">
                  <c:v>24%</c:v>
                </c:pt>
                <c:pt idx="4">
                  <c:v>41%</c:v>
                </c:pt>
                <c:pt idx="5">
                  <c:v>28%</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Graphs!$C$38:$H$38</c:f>
              <c:numCache>
                <c:formatCode>General</c:formatCode>
                <c:ptCount val="6"/>
                <c:pt idx="0">
                  <c:v>2017</c:v>
                </c:pt>
                <c:pt idx="1">
                  <c:v>2018</c:v>
                </c:pt>
                <c:pt idx="2">
                  <c:v>2019</c:v>
                </c:pt>
                <c:pt idx="3">
                  <c:v>2020</c:v>
                </c:pt>
                <c:pt idx="4">
                  <c:v>2021</c:v>
                </c:pt>
                <c:pt idx="5">
                  <c:v>2022</c:v>
                </c:pt>
              </c:numCache>
            </c:numRef>
          </c:cat>
          <c:val>
            <c:numRef>
              <c:f>Graphs!$C$45:$H$45</c:f>
              <c:numCache>
                <c:formatCode>0%</c:formatCode>
                <c:ptCount val="6"/>
                <c:pt idx="0">
                  <c:v>0.14383515672192765</c:v>
                </c:pt>
                <c:pt idx="1">
                  <c:v>0.31839629821303539</c:v>
                </c:pt>
                <c:pt idx="2">
                  <c:v>0.26298782003479992</c:v>
                </c:pt>
                <c:pt idx="3">
                  <c:v>0.23760958577206159</c:v>
                </c:pt>
                <c:pt idx="4">
                  <c:v>0.40955405584226545</c:v>
                </c:pt>
                <c:pt idx="5">
                  <c:v>0.28374530702749012</c:v>
                </c:pt>
              </c:numCache>
            </c:numRef>
          </c:val>
          <c:extLst>
            <c:ext xmlns:c16="http://schemas.microsoft.com/office/drawing/2014/chart" uri="{C3380CC4-5D6E-409C-BE32-E72D297353CC}">
              <c16:uniqueId val="{00000000-4EE9-4AF4-84AA-72DC52E2E98E}"/>
            </c:ext>
          </c:extLst>
        </c:ser>
        <c:dLbls>
          <c:dLblPos val="outEnd"/>
          <c:showLegendKey val="0"/>
          <c:showVal val="1"/>
          <c:showCatName val="0"/>
          <c:showSerName val="0"/>
          <c:showPercent val="0"/>
          <c:showBubbleSize val="0"/>
        </c:dLbls>
        <c:gapWidth val="219"/>
        <c:overlap val="-27"/>
        <c:axId val="279891775"/>
        <c:axId val="279885535"/>
      </c:barChart>
      <c:catAx>
        <c:axId val="2798917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9885535"/>
        <c:crosses val="autoZero"/>
        <c:auto val="1"/>
        <c:lblAlgn val="ctr"/>
        <c:lblOffset val="100"/>
        <c:noMultiLvlLbl val="0"/>
      </c:catAx>
      <c:valAx>
        <c:axId val="279885535"/>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98917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HistoricalData_ON!$B$2:$B$251</c:f>
              <c:strCache>
                <c:ptCount val="250"/>
                <c:pt idx="0">
                  <c:v>66,05</c:v>
                </c:pt>
                <c:pt idx="1">
                  <c:v>67,36</c:v>
                </c:pt>
                <c:pt idx="2">
                  <c:v>70,55</c:v>
                </c:pt>
                <c:pt idx="3">
                  <c:v>71,67</c:v>
                </c:pt>
                <c:pt idx="4">
                  <c:v>71,9</c:v>
                </c:pt>
                <c:pt idx="5">
                  <c:v>66,87</c:v>
                </c:pt>
                <c:pt idx="6">
                  <c:v>68,57</c:v>
                </c:pt>
                <c:pt idx="7">
                  <c:v>68,15</c:v>
                </c:pt>
                <c:pt idx="8">
                  <c:v>68,94</c:v>
                </c:pt>
                <c:pt idx="9">
                  <c:v>70,16</c:v>
                </c:pt>
                <c:pt idx="10">
                  <c:v>68,48</c:v>
                </c:pt>
                <c:pt idx="11">
                  <c:v>68,34</c:v>
                </c:pt>
                <c:pt idx="12">
                  <c:v>64,96</c:v>
                </c:pt>
                <c:pt idx="13">
                  <c:v>63,31</c:v>
                </c:pt>
                <c:pt idx="14">
                  <c:v>62,7</c:v>
                </c:pt>
                <c:pt idx="15">
                  <c:v>64,29</c:v>
                </c:pt>
                <c:pt idx="16">
                  <c:v>65,5</c:v>
                </c:pt>
                <c:pt idx="17">
                  <c:v>62,94</c:v>
                </c:pt>
                <c:pt idx="18">
                  <c:v>62,33</c:v>
                </c:pt>
                <c:pt idx="19">
                  <c:v>64,79</c:v>
                </c:pt>
                <c:pt idx="20">
                  <c:v>68,92</c:v>
                </c:pt>
                <c:pt idx="21">
                  <c:v>69,505</c:v>
                </c:pt>
                <c:pt idx="22">
                  <c:v>70,25</c:v>
                </c:pt>
                <c:pt idx="23">
                  <c:v>64,83</c:v>
                </c:pt>
                <c:pt idx="24">
                  <c:v>61,93</c:v>
                </c:pt>
                <c:pt idx="25">
                  <c:v>59,47</c:v>
                </c:pt>
                <c:pt idx="26">
                  <c:v>58,95</c:v>
                </c:pt>
                <c:pt idx="27">
                  <c:v>60,63</c:v>
                </c:pt>
                <c:pt idx="28">
                  <c:v>57,77</c:v>
                </c:pt>
                <c:pt idx="29">
                  <c:v>59,79</c:v>
                </c:pt>
                <c:pt idx="30">
                  <c:v>60,73</c:v>
                </c:pt>
                <c:pt idx="31">
                  <c:v>60,77</c:v>
                </c:pt>
                <c:pt idx="32">
                  <c:v>61,52</c:v>
                </c:pt>
                <c:pt idx="33">
                  <c:v>65,68</c:v>
                </c:pt>
                <c:pt idx="34">
                  <c:v>65,35</c:v>
                </c:pt>
                <c:pt idx="35">
                  <c:v>66,59</c:v>
                </c:pt>
                <c:pt idx="36">
                  <c:v>67,74</c:v>
                </c:pt>
                <c:pt idx="37">
                  <c:v>64,85</c:v>
                </c:pt>
                <c:pt idx="38">
                  <c:v>67,48</c:v>
                </c:pt>
                <c:pt idx="39">
                  <c:v>61,43</c:v>
                </c:pt>
                <c:pt idx="40">
                  <c:v>61,74</c:v>
                </c:pt>
                <c:pt idx="41">
                  <c:v>60,11</c:v>
                </c:pt>
                <c:pt idx="42">
                  <c:v>59,19</c:v>
                </c:pt>
                <c:pt idx="43">
                  <c:v>63,19</c:v>
                </c:pt>
                <c:pt idx="44">
                  <c:v>65,47</c:v>
                </c:pt>
                <c:pt idx="45">
                  <c:v>67,09</c:v>
                </c:pt>
                <c:pt idx="46">
                  <c:v>63,83</c:v>
                </c:pt>
                <c:pt idx="47">
                  <c:v>72,79</c:v>
                </c:pt>
                <c:pt idx="48">
                  <c:v>75,05</c:v>
                </c:pt>
                <c:pt idx="49">
                  <c:v>72,83</c:v>
                </c:pt>
                <c:pt idx="50">
                  <c:v>74,3</c:v>
                </c:pt>
                <c:pt idx="51">
                  <c:v>70,29</c:v>
                </c:pt>
                <c:pt idx="52">
                  <c:v>71,11</c:v>
                </c:pt>
                <c:pt idx="53">
                  <c:v>72,46</c:v>
                </c:pt>
                <c:pt idx="54">
                  <c:v>71,15</c:v>
                </c:pt>
                <c:pt idx="55">
                  <c:v>73,74</c:v>
                </c:pt>
                <c:pt idx="56">
                  <c:v>74</c:v>
                </c:pt>
                <c:pt idx="57">
                  <c:v>73,4</c:v>
                </c:pt>
                <c:pt idx="58">
                  <c:v>69,96</c:v>
                </c:pt>
                <c:pt idx="59">
                  <c:v>70,72</c:v>
                </c:pt>
                <c:pt idx="60">
                  <c:v>75,2</c:v>
                </c:pt>
                <c:pt idx="61">
                  <c:v>73,99</c:v>
                </c:pt>
                <c:pt idx="62">
                  <c:v>73,04</c:v>
                </c:pt>
                <c:pt idx="63">
                  <c:v>71,57</c:v>
                </c:pt>
                <c:pt idx="64">
                  <c:v>69,74</c:v>
                </c:pt>
                <c:pt idx="65">
                  <c:v>70,14</c:v>
                </c:pt>
                <c:pt idx="66">
                  <c:v>72,16</c:v>
                </c:pt>
                <c:pt idx="67">
                  <c:v>70,53</c:v>
                </c:pt>
                <c:pt idx="68">
                  <c:v>70,99</c:v>
                </c:pt>
                <c:pt idx="69">
                  <c:v>71,56</c:v>
                </c:pt>
                <c:pt idx="70">
                  <c:v>67,59</c:v>
                </c:pt>
                <c:pt idx="71">
                  <c:v>64,26</c:v>
                </c:pt>
                <c:pt idx="72">
                  <c:v>65,38</c:v>
                </c:pt>
                <c:pt idx="73">
                  <c:v>64,15</c:v>
                </c:pt>
                <c:pt idx="74">
                  <c:v>64,03</c:v>
                </c:pt>
                <c:pt idx="75">
                  <c:v>65,04</c:v>
                </c:pt>
                <c:pt idx="76">
                  <c:v>62,12</c:v>
                </c:pt>
                <c:pt idx="77">
                  <c:v>62,39</c:v>
                </c:pt>
                <c:pt idx="78">
                  <c:v>61,36</c:v>
                </c:pt>
                <c:pt idx="79">
                  <c:v>60,28</c:v>
                </c:pt>
                <c:pt idx="80">
                  <c:v>62,71</c:v>
                </c:pt>
                <c:pt idx="81">
                  <c:v>62,37</c:v>
                </c:pt>
                <c:pt idx="82">
                  <c:v>61,61</c:v>
                </c:pt>
                <c:pt idx="83">
                  <c:v>62,2</c:v>
                </c:pt>
                <c:pt idx="84">
                  <c:v>59,74</c:v>
                </c:pt>
                <c:pt idx="85">
                  <c:v>62,47</c:v>
                </c:pt>
                <c:pt idx="86">
                  <c:v>64,65</c:v>
                </c:pt>
                <c:pt idx="87">
                  <c:v>64,27</c:v>
                </c:pt>
                <c:pt idx="88">
                  <c:v>64,63</c:v>
                </c:pt>
                <c:pt idx="89">
                  <c:v>64,93</c:v>
                </c:pt>
                <c:pt idx="90">
                  <c:v>65,15</c:v>
                </c:pt>
                <c:pt idx="91">
                  <c:v>65,87</c:v>
                </c:pt>
                <c:pt idx="92">
                  <c:v>66,33</c:v>
                </c:pt>
                <c:pt idx="93">
                  <c:v>63,49</c:v>
                </c:pt>
                <c:pt idx="94">
                  <c:v>66,26</c:v>
                </c:pt>
                <c:pt idx="95">
                  <c:v>70,8</c:v>
                </c:pt>
                <c:pt idx="96">
                  <c:v>70,08</c:v>
                </c:pt>
                <c:pt idx="97">
                  <c:v>71,81</c:v>
                </c:pt>
                <c:pt idx="98">
                  <c:v>73,68</c:v>
                </c:pt>
                <c:pt idx="99">
                  <c:v>73,67</c:v>
                </c:pt>
                <c:pt idx="100">
                  <c:v>71,02</c:v>
                </c:pt>
                <c:pt idx="101">
                  <c:v>73,45</c:v>
                </c:pt>
                <c:pt idx="102">
                  <c:v>77,84</c:v>
                </c:pt>
                <c:pt idx="103">
                  <c:v>82,12</c:v>
                </c:pt>
                <c:pt idx="104">
                  <c:v>80,89</c:v>
                </c:pt>
                <c:pt idx="105">
                  <c:v>80,4</c:v>
                </c:pt>
                <c:pt idx="106">
                  <c:v>85,53</c:v>
                </c:pt>
                <c:pt idx="107">
                  <c:v>83,6</c:v>
                </c:pt>
                <c:pt idx="108">
                  <c:v>84,75</c:v>
                </c:pt>
                <c:pt idx="109">
                  <c:v>83,8</c:v>
                </c:pt>
                <c:pt idx="110">
                  <c:v>84,38</c:v>
                </c:pt>
                <c:pt idx="111">
                  <c:v>86,88</c:v>
                </c:pt>
                <c:pt idx="112">
                  <c:v>86,71</c:v>
                </c:pt>
                <c:pt idx="113">
                  <c:v>84,13</c:v>
                </c:pt>
                <c:pt idx="114">
                  <c:v>81,86</c:v>
                </c:pt>
                <c:pt idx="115">
                  <c:v>79,28</c:v>
                </c:pt>
                <c:pt idx="116">
                  <c:v>78,56</c:v>
                </c:pt>
                <c:pt idx="117">
                  <c:v>78,39</c:v>
                </c:pt>
                <c:pt idx="118">
                  <c:v>76,28</c:v>
                </c:pt>
                <c:pt idx="119">
                  <c:v>77,73</c:v>
                </c:pt>
                <c:pt idx="120">
                  <c:v>77,41</c:v>
                </c:pt>
                <c:pt idx="121">
                  <c:v>78,23</c:v>
                </c:pt>
                <c:pt idx="122">
                  <c:v>76,75</c:v>
                </c:pt>
                <c:pt idx="123">
                  <c:v>78,94</c:v>
                </c:pt>
                <c:pt idx="124">
                  <c:v>77,41</c:v>
                </c:pt>
                <c:pt idx="125">
                  <c:v>78,7</c:v>
                </c:pt>
                <c:pt idx="126">
                  <c:v>83,1</c:v>
                </c:pt>
                <c:pt idx="127">
                  <c:v>81,41</c:v>
                </c:pt>
                <c:pt idx="128">
                  <c:v>78,38</c:v>
                </c:pt>
                <c:pt idx="129">
                  <c:v>77,75</c:v>
                </c:pt>
                <c:pt idx="130">
                  <c:v>81,2</c:v>
                </c:pt>
                <c:pt idx="131">
                  <c:v>78</c:v>
                </c:pt>
                <c:pt idx="132">
                  <c:v>80,5</c:v>
                </c:pt>
                <c:pt idx="133">
                  <c:v>78,28</c:v>
                </c:pt>
                <c:pt idx="134">
                  <c:v>79,98</c:v>
                </c:pt>
                <c:pt idx="135">
                  <c:v>81,35</c:v>
                </c:pt>
                <c:pt idx="136">
                  <c:v>78,82</c:v>
                </c:pt>
                <c:pt idx="137">
                  <c:v>80,97</c:v>
                </c:pt>
                <c:pt idx="138">
                  <c:v>77,81</c:v>
                </c:pt>
                <c:pt idx="139">
                  <c:v>75,67</c:v>
                </c:pt>
                <c:pt idx="140">
                  <c:v>76,53</c:v>
                </c:pt>
                <c:pt idx="141">
                  <c:v>79,87</c:v>
                </c:pt>
                <c:pt idx="142">
                  <c:v>81,83</c:v>
                </c:pt>
                <c:pt idx="143">
                  <c:v>82,32</c:v>
                </c:pt>
                <c:pt idx="144">
                  <c:v>81,14</c:v>
                </c:pt>
                <c:pt idx="145">
                  <c:v>78,49</c:v>
                </c:pt>
                <c:pt idx="146">
                  <c:v>76,54</c:v>
                </c:pt>
                <c:pt idx="147">
                  <c:v>75,34</c:v>
                </c:pt>
                <c:pt idx="148">
                  <c:v>77,7</c:v>
                </c:pt>
                <c:pt idx="149">
                  <c:v>77,22</c:v>
                </c:pt>
                <c:pt idx="150">
                  <c:v>76,46</c:v>
                </c:pt>
                <c:pt idx="151">
                  <c:v>77,59</c:v>
                </c:pt>
                <c:pt idx="152">
                  <c:v>77,92</c:v>
                </c:pt>
                <c:pt idx="153">
                  <c:v>78,41</c:v>
                </c:pt>
                <c:pt idx="154">
                  <c:v>79,21</c:v>
                </c:pt>
                <c:pt idx="155">
                  <c:v>76,92</c:v>
                </c:pt>
                <c:pt idx="156">
                  <c:v>74,26</c:v>
                </c:pt>
                <c:pt idx="157">
                  <c:v>73,74</c:v>
                </c:pt>
                <c:pt idx="158">
                  <c:v>74,38</c:v>
                </c:pt>
                <c:pt idx="159">
                  <c:v>70,35</c:v>
                </c:pt>
                <c:pt idx="160">
                  <c:v>71,95</c:v>
                </c:pt>
                <c:pt idx="161">
                  <c:v>69,98</c:v>
                </c:pt>
                <c:pt idx="162">
                  <c:v>71,96</c:v>
                </c:pt>
                <c:pt idx="163">
                  <c:v>78,33</c:v>
                </c:pt>
                <c:pt idx="164">
                  <c:v>79,17</c:v>
                </c:pt>
                <c:pt idx="165">
                  <c:v>78,58</c:v>
                </c:pt>
                <c:pt idx="166">
                  <c:v>77,83</c:v>
                </c:pt>
                <c:pt idx="167">
                  <c:v>81,22</c:v>
                </c:pt>
                <c:pt idx="168">
                  <c:v>80,52</c:v>
                </c:pt>
                <c:pt idx="169">
                  <c:v>78,81</c:v>
                </c:pt>
                <c:pt idx="170">
                  <c:v>79,87</c:v>
                </c:pt>
                <c:pt idx="171">
                  <c:v>80,32</c:v>
                </c:pt>
                <c:pt idx="172">
                  <c:v>81,34</c:v>
                </c:pt>
                <c:pt idx="173">
                  <c:v>82,39</c:v>
                </c:pt>
                <c:pt idx="174">
                  <c:v>83,04</c:v>
                </c:pt>
                <c:pt idx="175">
                  <c:v>85,63</c:v>
                </c:pt>
                <c:pt idx="176">
                  <c:v>86,49</c:v>
                </c:pt>
                <c:pt idx="177">
                  <c:v>84,36</c:v>
                </c:pt>
                <c:pt idx="178">
                  <c:v>85,24</c:v>
                </c:pt>
                <c:pt idx="179">
                  <c:v>82,54</c:v>
                </c:pt>
                <c:pt idx="180">
                  <c:v>79,79</c:v>
                </c:pt>
                <c:pt idx="181">
                  <c:v>82</c:v>
                </c:pt>
                <c:pt idx="182">
                  <c:v>86,62</c:v>
                </c:pt>
                <c:pt idx="183">
                  <c:v>83,97</c:v>
                </c:pt>
                <c:pt idx="184">
                  <c:v>83,6</c:v>
                </c:pt>
                <c:pt idx="185">
                  <c:v>87,95</c:v>
                </c:pt>
                <c:pt idx="186">
                  <c:v>86,83</c:v>
                </c:pt>
                <c:pt idx="187">
                  <c:v>85,63</c:v>
                </c:pt>
                <c:pt idx="188">
                  <c:v>88,48</c:v>
                </c:pt>
                <c:pt idx="189">
                  <c:v>89,24</c:v>
                </c:pt>
                <c:pt idx="190">
                  <c:v>89,99</c:v>
                </c:pt>
                <c:pt idx="191">
                  <c:v>89,02</c:v>
                </c:pt>
                <c:pt idx="192">
                  <c:v>91,06</c:v>
                </c:pt>
                <c:pt idx="193">
                  <c:v>92,67</c:v>
                </c:pt>
                <c:pt idx="194">
                  <c:v>92,74</c:v>
                </c:pt>
                <c:pt idx="195">
                  <c:v>91</c:v>
                </c:pt>
                <c:pt idx="196">
                  <c:v>90,15</c:v>
                </c:pt>
                <c:pt idx="197">
                  <c:v>89,38</c:v>
                </c:pt>
                <c:pt idx="198">
                  <c:v>88,07</c:v>
                </c:pt>
                <c:pt idx="199">
                  <c:v>88,95</c:v>
                </c:pt>
                <c:pt idx="200">
                  <c:v>87,52</c:v>
                </c:pt>
                <c:pt idx="201">
                  <c:v>88,62</c:v>
                </c:pt>
                <c:pt idx="202">
                  <c:v>91,87</c:v>
                </c:pt>
                <c:pt idx="203">
                  <c:v>91,21</c:v>
                </c:pt>
                <c:pt idx="204">
                  <c:v>92,08</c:v>
                </c:pt>
                <c:pt idx="205">
                  <c:v>94,58</c:v>
                </c:pt>
                <c:pt idx="206">
                  <c:v>96,83</c:v>
                </c:pt>
                <c:pt idx="207">
                  <c:v>92,95</c:v>
                </c:pt>
                <c:pt idx="208">
                  <c:v>92,61</c:v>
                </c:pt>
                <c:pt idx="209">
                  <c:v>93,3</c:v>
                </c:pt>
                <c:pt idx="210">
                  <c:v>95,98</c:v>
                </c:pt>
                <c:pt idx="211">
                  <c:v>96,64</c:v>
                </c:pt>
                <c:pt idx="212">
                  <c:v>98,63</c:v>
                </c:pt>
                <c:pt idx="213">
                  <c:v>102,04</c:v>
                </c:pt>
                <c:pt idx="214">
                  <c:v>99,68</c:v>
                </c:pt>
                <c:pt idx="215">
                  <c:v>104,33</c:v>
                </c:pt>
                <c:pt idx="216">
                  <c:v>104,84</c:v>
                </c:pt>
                <c:pt idx="217">
                  <c:v>101,91</c:v>
                </c:pt>
                <c:pt idx="218">
                  <c:v>97,3</c:v>
                </c:pt>
                <c:pt idx="219">
                  <c:v>98,76</c:v>
                </c:pt>
                <c:pt idx="220">
                  <c:v>97,69</c:v>
                </c:pt>
                <c:pt idx="221">
                  <c:v>100,04</c:v>
                </c:pt>
                <c:pt idx="222">
                  <c:v>99,25</c:v>
                </c:pt>
                <c:pt idx="223">
                  <c:v>102,11</c:v>
                </c:pt>
                <c:pt idx="224">
                  <c:v>105,09</c:v>
                </c:pt>
                <c:pt idx="225">
                  <c:v>107,75</c:v>
                </c:pt>
                <c:pt idx="226">
                  <c:v>108,09</c:v>
                </c:pt>
                <c:pt idx="227">
                  <c:v>103,57</c:v>
                </c:pt>
                <c:pt idx="228">
                  <c:v>102,7</c:v>
                </c:pt>
                <c:pt idx="229">
                  <c:v>102,31</c:v>
                </c:pt>
                <c:pt idx="230">
                  <c:v>103,59</c:v>
                </c:pt>
                <c:pt idx="231">
                  <c:v>101,38</c:v>
                </c:pt>
                <c:pt idx="232">
                  <c:v>99,09</c:v>
                </c:pt>
                <c:pt idx="233">
                  <c:v>97,73</c:v>
                </c:pt>
                <c:pt idx="234">
                  <c:v>94,57</c:v>
                </c:pt>
                <c:pt idx="235">
                  <c:v>97,12</c:v>
                </c:pt>
                <c:pt idx="236">
                  <c:v>94,13</c:v>
                </c:pt>
                <c:pt idx="237">
                  <c:v>92,18</c:v>
                </c:pt>
                <c:pt idx="238">
                  <c:v>90,03</c:v>
                </c:pt>
                <c:pt idx="239">
                  <c:v>90,73</c:v>
                </c:pt>
                <c:pt idx="240">
                  <c:v>93,03</c:v>
                </c:pt>
                <c:pt idx="241">
                  <c:v>92,37</c:v>
                </c:pt>
                <c:pt idx="242">
                  <c:v>92,88</c:v>
                </c:pt>
                <c:pt idx="243">
                  <c:v>89,96</c:v>
                </c:pt>
                <c:pt idx="244">
                  <c:v>92,32</c:v>
                </c:pt>
                <c:pt idx="245">
                  <c:v>93,63</c:v>
                </c:pt>
                <c:pt idx="246">
                  <c:v>97,61</c:v>
                </c:pt>
                <c:pt idx="247">
                  <c:v>98,85</c:v>
                </c:pt>
                <c:pt idx="248">
                  <c:v>98,46</c:v>
                </c:pt>
                <c:pt idx="249">
                  <c:v>99,4</c:v>
                </c:pt>
              </c:strCache>
            </c:strRef>
          </c:tx>
          <c:spPr>
            <a:ln w="28575" cap="rnd">
              <a:solidFill>
                <a:schemeClr val="bg2">
                  <a:lumMod val="50000"/>
                </a:schemeClr>
              </a:solidFill>
              <a:round/>
            </a:ln>
            <a:effectLst/>
          </c:spPr>
          <c:marker>
            <c:symbol val="none"/>
          </c:marker>
          <c:cat>
            <c:strRef>
              <c:f>HistoricalData_ON!$A$2:$A$251</c:f>
              <c:strCache>
                <c:ptCount val="250"/>
                <c:pt idx="0">
                  <c:v>09/06/2022</c:v>
                </c:pt>
                <c:pt idx="1">
                  <c:v>09/07/2022</c:v>
                </c:pt>
                <c:pt idx="2">
                  <c:v>09/08/2022</c:v>
                </c:pt>
                <c:pt idx="3">
                  <c:v>09/09/2022</c:v>
                </c:pt>
                <c:pt idx="4">
                  <c:v>09/12/2022</c:v>
                </c:pt>
                <c:pt idx="5">
                  <c:v>09/13/2022</c:v>
                </c:pt>
                <c:pt idx="6">
                  <c:v>09/14/2022</c:v>
                </c:pt>
                <c:pt idx="7">
                  <c:v>09/15/2022</c:v>
                </c:pt>
                <c:pt idx="8">
                  <c:v>09/16/2022</c:v>
                </c:pt>
                <c:pt idx="9">
                  <c:v>09/19/2022</c:v>
                </c:pt>
                <c:pt idx="10">
                  <c:v>09/20/2022</c:v>
                </c:pt>
                <c:pt idx="11">
                  <c:v>09/21/2022</c:v>
                </c:pt>
                <c:pt idx="12">
                  <c:v>09/22/2022</c:v>
                </c:pt>
                <c:pt idx="13">
                  <c:v>09/23/2022</c:v>
                </c:pt>
                <c:pt idx="14">
                  <c:v>09/26/2022</c:v>
                </c:pt>
                <c:pt idx="15">
                  <c:v>09/27/2022</c:v>
                </c:pt>
                <c:pt idx="16">
                  <c:v>09/28/2022</c:v>
                </c:pt>
                <c:pt idx="17">
                  <c:v>09/29/2022</c:v>
                </c:pt>
                <c:pt idx="18">
                  <c:v>09/30/2022</c:v>
                </c:pt>
                <c:pt idx="19">
                  <c:v>10/03/2022</c:v>
                </c:pt>
                <c:pt idx="20">
                  <c:v>10/04/2022</c:v>
                </c:pt>
                <c:pt idx="21">
                  <c:v>10/05/2022</c:v>
                </c:pt>
                <c:pt idx="22">
                  <c:v>10/06/2022</c:v>
                </c:pt>
                <c:pt idx="23">
                  <c:v>10/07/2022</c:v>
                </c:pt>
                <c:pt idx="24">
                  <c:v>10/10/2022</c:v>
                </c:pt>
                <c:pt idx="25">
                  <c:v>10/11/2022</c:v>
                </c:pt>
                <c:pt idx="26">
                  <c:v>10/12/2022</c:v>
                </c:pt>
                <c:pt idx="27">
                  <c:v>10/13/2022</c:v>
                </c:pt>
                <c:pt idx="28">
                  <c:v>10/14/2022</c:v>
                </c:pt>
                <c:pt idx="29">
                  <c:v>10/17/2022</c:v>
                </c:pt>
                <c:pt idx="30">
                  <c:v>10/18/2022</c:v>
                </c:pt>
                <c:pt idx="31">
                  <c:v>10/19/2022</c:v>
                </c:pt>
                <c:pt idx="32">
                  <c:v>10/20/2022</c:v>
                </c:pt>
                <c:pt idx="33">
                  <c:v>10/21/2022</c:v>
                </c:pt>
                <c:pt idx="34">
                  <c:v>10/24/2022</c:v>
                </c:pt>
                <c:pt idx="35">
                  <c:v>10/25/2022</c:v>
                </c:pt>
                <c:pt idx="36">
                  <c:v>10/26/2022</c:v>
                </c:pt>
                <c:pt idx="37">
                  <c:v>10/27/2022</c:v>
                </c:pt>
                <c:pt idx="38">
                  <c:v>10/28/2022</c:v>
                </c:pt>
                <c:pt idx="39">
                  <c:v>10/31/2022</c:v>
                </c:pt>
                <c:pt idx="40">
                  <c:v>11/01/2022</c:v>
                </c:pt>
                <c:pt idx="41">
                  <c:v>11/02/2022</c:v>
                </c:pt>
                <c:pt idx="42">
                  <c:v>11/03/2022</c:v>
                </c:pt>
                <c:pt idx="43">
                  <c:v>11/04/2022</c:v>
                </c:pt>
                <c:pt idx="44">
                  <c:v>11/07/2022</c:v>
                </c:pt>
                <c:pt idx="45">
                  <c:v>11/08/2022</c:v>
                </c:pt>
                <c:pt idx="46">
                  <c:v>11/09/2022</c:v>
                </c:pt>
                <c:pt idx="47">
                  <c:v>11/10/2022</c:v>
                </c:pt>
                <c:pt idx="48">
                  <c:v>11/11/2022</c:v>
                </c:pt>
                <c:pt idx="49">
                  <c:v>11/14/2022</c:v>
                </c:pt>
                <c:pt idx="50">
                  <c:v>11/15/2022</c:v>
                </c:pt>
                <c:pt idx="51">
                  <c:v>11/16/2022</c:v>
                </c:pt>
                <c:pt idx="52">
                  <c:v>11/17/2022</c:v>
                </c:pt>
                <c:pt idx="53">
                  <c:v>11/18/2022</c:v>
                </c:pt>
                <c:pt idx="54">
                  <c:v>11/21/2022</c:v>
                </c:pt>
                <c:pt idx="55">
                  <c:v>11/22/2022</c:v>
                </c:pt>
                <c:pt idx="56">
                  <c:v>11/23/2022</c:v>
                </c:pt>
                <c:pt idx="57">
                  <c:v>11/25/2022</c:v>
                </c:pt>
                <c:pt idx="58">
                  <c:v>11/28/2022</c:v>
                </c:pt>
                <c:pt idx="59">
                  <c:v>11/29/2022</c:v>
                </c:pt>
                <c:pt idx="60">
                  <c:v>11/30/2022</c:v>
                </c:pt>
                <c:pt idx="61">
                  <c:v>12/01/2022</c:v>
                </c:pt>
                <c:pt idx="62">
                  <c:v>12/02/2022</c:v>
                </c:pt>
                <c:pt idx="63">
                  <c:v>12/05/2022</c:v>
                </c:pt>
                <c:pt idx="64">
                  <c:v>12/06/2022</c:v>
                </c:pt>
                <c:pt idx="65">
                  <c:v>12/07/2022</c:v>
                </c:pt>
                <c:pt idx="66">
                  <c:v>12/08/2022</c:v>
                </c:pt>
                <c:pt idx="67">
                  <c:v>12/09/2022</c:v>
                </c:pt>
                <c:pt idx="68">
                  <c:v>12/12/2022</c:v>
                </c:pt>
                <c:pt idx="69">
                  <c:v>12/13/2022</c:v>
                </c:pt>
                <c:pt idx="70">
                  <c:v>12/14/2022</c:v>
                </c:pt>
                <c:pt idx="71">
                  <c:v>12/15/2022</c:v>
                </c:pt>
                <c:pt idx="72">
                  <c:v>12/16/2022</c:v>
                </c:pt>
                <c:pt idx="73">
                  <c:v>12/19/2022</c:v>
                </c:pt>
                <c:pt idx="74">
                  <c:v>12/20/2022</c:v>
                </c:pt>
                <c:pt idx="75">
                  <c:v>12/21/2022</c:v>
                </c:pt>
                <c:pt idx="76">
                  <c:v>12/22/2022</c:v>
                </c:pt>
                <c:pt idx="77">
                  <c:v>12/23/2022</c:v>
                </c:pt>
                <c:pt idx="78">
                  <c:v>12/27/2022</c:v>
                </c:pt>
                <c:pt idx="79">
                  <c:v>12/28/2022</c:v>
                </c:pt>
                <c:pt idx="80">
                  <c:v>12/29/2022</c:v>
                </c:pt>
                <c:pt idx="81">
                  <c:v>12/30/2022</c:v>
                </c:pt>
                <c:pt idx="82">
                  <c:v>01/03/2023</c:v>
                </c:pt>
                <c:pt idx="83">
                  <c:v>01/04/2023</c:v>
                </c:pt>
                <c:pt idx="84">
                  <c:v>01/05/2023</c:v>
                </c:pt>
                <c:pt idx="85">
                  <c:v>01/06/2023</c:v>
                </c:pt>
                <c:pt idx="86">
                  <c:v>01/09/2023</c:v>
                </c:pt>
                <c:pt idx="87">
                  <c:v>01/10/2023</c:v>
                </c:pt>
                <c:pt idx="88">
                  <c:v>01/11/2023</c:v>
                </c:pt>
                <c:pt idx="89">
                  <c:v>01/12/2023</c:v>
                </c:pt>
                <c:pt idx="90">
                  <c:v>01/13/2023</c:v>
                </c:pt>
                <c:pt idx="91">
                  <c:v>01/17/2023</c:v>
                </c:pt>
                <c:pt idx="92">
                  <c:v>01/18/2023</c:v>
                </c:pt>
                <c:pt idx="93">
                  <c:v>01/19/2023</c:v>
                </c:pt>
                <c:pt idx="94">
                  <c:v>01/20/2023</c:v>
                </c:pt>
                <c:pt idx="95">
                  <c:v>01/23/2023</c:v>
                </c:pt>
                <c:pt idx="96">
                  <c:v>01/24/2023</c:v>
                </c:pt>
                <c:pt idx="97">
                  <c:v>01/25/2023</c:v>
                </c:pt>
                <c:pt idx="98">
                  <c:v>01/26/2023</c:v>
                </c:pt>
                <c:pt idx="99">
                  <c:v>01/27/2023</c:v>
                </c:pt>
                <c:pt idx="100">
                  <c:v>01/30/2023</c:v>
                </c:pt>
                <c:pt idx="101">
                  <c:v>01/31/2023</c:v>
                </c:pt>
                <c:pt idx="102">
                  <c:v>02/01/2023</c:v>
                </c:pt>
                <c:pt idx="103">
                  <c:v>02/02/2023</c:v>
                </c:pt>
                <c:pt idx="104">
                  <c:v>02/03/2023</c:v>
                </c:pt>
                <c:pt idx="105">
                  <c:v>02/06/2023</c:v>
                </c:pt>
                <c:pt idx="106">
                  <c:v>02/07/2023</c:v>
                </c:pt>
                <c:pt idx="107">
                  <c:v>02/08/2023</c:v>
                </c:pt>
                <c:pt idx="108">
                  <c:v>02/09/2023</c:v>
                </c:pt>
                <c:pt idx="109">
                  <c:v>02/10/2023</c:v>
                </c:pt>
                <c:pt idx="110">
                  <c:v>02/13/2023</c:v>
                </c:pt>
                <c:pt idx="111">
                  <c:v>02/14/2023</c:v>
                </c:pt>
                <c:pt idx="112">
                  <c:v>02/15/2023</c:v>
                </c:pt>
                <c:pt idx="113">
                  <c:v>02/16/2023</c:v>
                </c:pt>
                <c:pt idx="114">
                  <c:v>02/17/2023</c:v>
                </c:pt>
                <c:pt idx="115">
                  <c:v>02/21/2023</c:v>
                </c:pt>
                <c:pt idx="116">
                  <c:v>02/22/2023</c:v>
                </c:pt>
                <c:pt idx="117">
                  <c:v>02/23/2023</c:v>
                </c:pt>
                <c:pt idx="118">
                  <c:v>02/24/2023</c:v>
                </c:pt>
                <c:pt idx="119">
                  <c:v>02/27/2023</c:v>
                </c:pt>
                <c:pt idx="120">
                  <c:v>02/28/2023</c:v>
                </c:pt>
                <c:pt idx="121">
                  <c:v>03/01/2023</c:v>
                </c:pt>
                <c:pt idx="122">
                  <c:v>03/02/2023</c:v>
                </c:pt>
                <c:pt idx="123">
                  <c:v>03/03/2023</c:v>
                </c:pt>
                <c:pt idx="124">
                  <c:v>03/06/2023</c:v>
                </c:pt>
                <c:pt idx="125">
                  <c:v>03/07/2023</c:v>
                </c:pt>
                <c:pt idx="126">
                  <c:v>03/08/2023</c:v>
                </c:pt>
                <c:pt idx="127">
                  <c:v>03/09/2023</c:v>
                </c:pt>
                <c:pt idx="128">
                  <c:v>03/10/2023</c:v>
                </c:pt>
                <c:pt idx="129">
                  <c:v>03/13/2023</c:v>
                </c:pt>
                <c:pt idx="130">
                  <c:v>03/14/2023</c:v>
                </c:pt>
                <c:pt idx="131">
                  <c:v>03/15/2023</c:v>
                </c:pt>
                <c:pt idx="132">
                  <c:v>03/16/2023</c:v>
                </c:pt>
                <c:pt idx="133">
                  <c:v>03/17/2023</c:v>
                </c:pt>
                <c:pt idx="134">
                  <c:v>03/20/2023</c:v>
                </c:pt>
                <c:pt idx="135">
                  <c:v>03/21/2023</c:v>
                </c:pt>
                <c:pt idx="136">
                  <c:v>03/22/2023</c:v>
                </c:pt>
                <c:pt idx="137">
                  <c:v>03/23/2023</c:v>
                </c:pt>
                <c:pt idx="138">
                  <c:v>03/24/2023</c:v>
                </c:pt>
                <c:pt idx="139">
                  <c:v>03/27/2023</c:v>
                </c:pt>
                <c:pt idx="140">
                  <c:v>03/28/2023</c:v>
                </c:pt>
                <c:pt idx="141">
                  <c:v>03/29/2023</c:v>
                </c:pt>
                <c:pt idx="142">
                  <c:v>03/30/2023</c:v>
                </c:pt>
                <c:pt idx="143">
                  <c:v>03/31/2023</c:v>
                </c:pt>
                <c:pt idx="144">
                  <c:v>04/03/2023</c:v>
                </c:pt>
                <c:pt idx="145">
                  <c:v>04/04/2023</c:v>
                </c:pt>
                <c:pt idx="146">
                  <c:v>04/05/2023</c:v>
                </c:pt>
                <c:pt idx="147">
                  <c:v>04/06/2023</c:v>
                </c:pt>
                <c:pt idx="148">
                  <c:v>04/10/2023</c:v>
                </c:pt>
                <c:pt idx="149">
                  <c:v>04/11/2023</c:v>
                </c:pt>
                <c:pt idx="150">
                  <c:v>04/12/2023</c:v>
                </c:pt>
                <c:pt idx="151">
                  <c:v>04/13/2023</c:v>
                </c:pt>
                <c:pt idx="152">
                  <c:v>04/14/2023</c:v>
                </c:pt>
                <c:pt idx="153">
                  <c:v>04/17/2023</c:v>
                </c:pt>
                <c:pt idx="154">
                  <c:v>04/18/2023</c:v>
                </c:pt>
                <c:pt idx="155">
                  <c:v>04/19/2023</c:v>
                </c:pt>
                <c:pt idx="156">
                  <c:v>04/20/2023</c:v>
                </c:pt>
                <c:pt idx="157">
                  <c:v>04/21/2023</c:v>
                </c:pt>
                <c:pt idx="158">
                  <c:v>04/24/2023</c:v>
                </c:pt>
                <c:pt idx="159">
                  <c:v>04/25/2023</c:v>
                </c:pt>
                <c:pt idx="160">
                  <c:v>04/26/2023</c:v>
                </c:pt>
                <c:pt idx="161">
                  <c:v>04/27/2023</c:v>
                </c:pt>
                <c:pt idx="162">
                  <c:v>04/28/2023</c:v>
                </c:pt>
                <c:pt idx="163">
                  <c:v>05/01/2023</c:v>
                </c:pt>
                <c:pt idx="164">
                  <c:v>05/02/2023</c:v>
                </c:pt>
                <c:pt idx="165">
                  <c:v>05/03/2023</c:v>
                </c:pt>
                <c:pt idx="166">
                  <c:v>05/04/2023</c:v>
                </c:pt>
                <c:pt idx="167">
                  <c:v>05/05/2023</c:v>
                </c:pt>
                <c:pt idx="168">
                  <c:v>05/08/2023</c:v>
                </c:pt>
                <c:pt idx="169">
                  <c:v>05/09/2023</c:v>
                </c:pt>
                <c:pt idx="170">
                  <c:v>05/10/2023</c:v>
                </c:pt>
                <c:pt idx="171">
                  <c:v>05/11/2023</c:v>
                </c:pt>
                <c:pt idx="172">
                  <c:v>05/12/2023</c:v>
                </c:pt>
                <c:pt idx="173">
                  <c:v>05/15/2023</c:v>
                </c:pt>
                <c:pt idx="174">
                  <c:v>05/16/2023</c:v>
                </c:pt>
                <c:pt idx="175">
                  <c:v>05/17/2023</c:v>
                </c:pt>
                <c:pt idx="176">
                  <c:v>05/18/2023</c:v>
                </c:pt>
                <c:pt idx="177">
                  <c:v>05/19/2023</c:v>
                </c:pt>
                <c:pt idx="178">
                  <c:v>05/22/2023</c:v>
                </c:pt>
                <c:pt idx="179">
                  <c:v>05/23/2023</c:v>
                </c:pt>
                <c:pt idx="180">
                  <c:v>05/24/2023</c:v>
                </c:pt>
                <c:pt idx="181">
                  <c:v>05/25/2023</c:v>
                </c:pt>
                <c:pt idx="182">
                  <c:v>05/26/2023</c:v>
                </c:pt>
                <c:pt idx="183">
                  <c:v>05/30/2023</c:v>
                </c:pt>
                <c:pt idx="184">
                  <c:v>05/31/2023</c:v>
                </c:pt>
                <c:pt idx="185">
                  <c:v>06/01/2023</c:v>
                </c:pt>
                <c:pt idx="186">
                  <c:v>06/02/2023</c:v>
                </c:pt>
                <c:pt idx="187">
                  <c:v>06/05/2023</c:v>
                </c:pt>
                <c:pt idx="188">
                  <c:v>06/06/2023</c:v>
                </c:pt>
                <c:pt idx="189">
                  <c:v>06/07/2023</c:v>
                </c:pt>
                <c:pt idx="190">
                  <c:v>06/08/2023</c:v>
                </c:pt>
                <c:pt idx="191">
                  <c:v>06/09/2023</c:v>
                </c:pt>
                <c:pt idx="192">
                  <c:v>06/12/2023</c:v>
                </c:pt>
                <c:pt idx="193">
                  <c:v>06/13/2023</c:v>
                </c:pt>
                <c:pt idx="194">
                  <c:v>06/14/2023</c:v>
                </c:pt>
                <c:pt idx="195">
                  <c:v>06/15/2023</c:v>
                </c:pt>
                <c:pt idx="196">
                  <c:v>06/16/2023</c:v>
                </c:pt>
                <c:pt idx="197">
                  <c:v>06/20/2023</c:v>
                </c:pt>
                <c:pt idx="198">
                  <c:v>06/21/2023</c:v>
                </c:pt>
                <c:pt idx="199">
                  <c:v>06/22/2023</c:v>
                </c:pt>
                <c:pt idx="200">
                  <c:v>06/23/2023</c:v>
                </c:pt>
                <c:pt idx="201">
                  <c:v>06/26/2023</c:v>
                </c:pt>
                <c:pt idx="202">
                  <c:v>06/27/2023</c:v>
                </c:pt>
                <c:pt idx="203">
                  <c:v>06/28/2023</c:v>
                </c:pt>
                <c:pt idx="204">
                  <c:v>06/29/2023</c:v>
                </c:pt>
                <c:pt idx="205">
                  <c:v>06/30/2023</c:v>
                </c:pt>
                <c:pt idx="206">
                  <c:v>07/03/2023</c:v>
                </c:pt>
                <c:pt idx="207">
                  <c:v>07/05/2023</c:v>
                </c:pt>
                <c:pt idx="208">
                  <c:v>07/06/2023</c:v>
                </c:pt>
                <c:pt idx="209">
                  <c:v>07/07/2023</c:v>
                </c:pt>
                <c:pt idx="210">
                  <c:v>07/10/2023</c:v>
                </c:pt>
                <c:pt idx="211">
                  <c:v>07/11/2023</c:v>
                </c:pt>
                <c:pt idx="212">
                  <c:v>07/12/2023</c:v>
                </c:pt>
                <c:pt idx="213">
                  <c:v>07/13/2023</c:v>
                </c:pt>
                <c:pt idx="214">
                  <c:v>07/14/2023</c:v>
                </c:pt>
                <c:pt idx="215">
                  <c:v>07/17/2023</c:v>
                </c:pt>
                <c:pt idx="216">
                  <c:v>07/18/2023</c:v>
                </c:pt>
                <c:pt idx="217">
                  <c:v>07/19/2023</c:v>
                </c:pt>
                <c:pt idx="218">
                  <c:v>07/20/2023</c:v>
                </c:pt>
                <c:pt idx="219">
                  <c:v>07/21/2023</c:v>
                </c:pt>
                <c:pt idx="220">
                  <c:v>07/24/2023</c:v>
                </c:pt>
                <c:pt idx="221">
                  <c:v>07/25/2023</c:v>
                </c:pt>
                <c:pt idx="222">
                  <c:v>07/26/2023</c:v>
                </c:pt>
                <c:pt idx="223">
                  <c:v>07/27/2023</c:v>
                </c:pt>
                <c:pt idx="224">
                  <c:v>07/28/2023</c:v>
                </c:pt>
                <c:pt idx="225">
                  <c:v>07/31/2023</c:v>
                </c:pt>
                <c:pt idx="226">
                  <c:v>08/01/2023</c:v>
                </c:pt>
                <c:pt idx="227">
                  <c:v>08/02/2023</c:v>
                </c:pt>
                <c:pt idx="228">
                  <c:v>08/03/2023</c:v>
                </c:pt>
                <c:pt idx="229">
                  <c:v>08/04/2023</c:v>
                </c:pt>
                <c:pt idx="230">
                  <c:v>08/07/2023</c:v>
                </c:pt>
                <c:pt idx="231">
                  <c:v>08/08/2023</c:v>
                </c:pt>
                <c:pt idx="232">
                  <c:v>08/09/2023</c:v>
                </c:pt>
                <c:pt idx="233">
                  <c:v>08/10/2023</c:v>
                </c:pt>
                <c:pt idx="234">
                  <c:v>08/11/2023</c:v>
                </c:pt>
                <c:pt idx="235">
                  <c:v>08/14/2023</c:v>
                </c:pt>
                <c:pt idx="236">
                  <c:v>08/15/2023</c:v>
                </c:pt>
                <c:pt idx="237">
                  <c:v>08/16/2023</c:v>
                </c:pt>
                <c:pt idx="238">
                  <c:v>08/17/2023</c:v>
                </c:pt>
                <c:pt idx="239">
                  <c:v>08/18/2023</c:v>
                </c:pt>
                <c:pt idx="240">
                  <c:v>08/21/2023</c:v>
                </c:pt>
                <c:pt idx="241">
                  <c:v>08/22/2023</c:v>
                </c:pt>
                <c:pt idx="242">
                  <c:v>08/23/2023</c:v>
                </c:pt>
                <c:pt idx="243">
                  <c:v>08/24/2023</c:v>
                </c:pt>
                <c:pt idx="244">
                  <c:v>08/25/2023</c:v>
                </c:pt>
                <c:pt idx="245">
                  <c:v>08/28/2023</c:v>
                </c:pt>
                <c:pt idx="246">
                  <c:v>08/29/2023</c:v>
                </c:pt>
                <c:pt idx="247">
                  <c:v>08/30/2023</c:v>
                </c:pt>
                <c:pt idx="248">
                  <c:v>08/31/2023</c:v>
                </c:pt>
                <c:pt idx="249">
                  <c:v>09/01/2023</c:v>
                </c:pt>
              </c:strCache>
            </c:strRef>
          </c:cat>
          <c:val>
            <c:numRef>
              <c:f>HistoricalData_ON!$B$2:$B$251</c:f>
              <c:numCache>
                <c:formatCode>General</c:formatCode>
                <c:ptCount val="250"/>
                <c:pt idx="0">
                  <c:v>66.05</c:v>
                </c:pt>
                <c:pt idx="1">
                  <c:v>67.36</c:v>
                </c:pt>
                <c:pt idx="2">
                  <c:v>70.55</c:v>
                </c:pt>
                <c:pt idx="3">
                  <c:v>71.67</c:v>
                </c:pt>
                <c:pt idx="4">
                  <c:v>71.900000000000006</c:v>
                </c:pt>
                <c:pt idx="5">
                  <c:v>66.87</c:v>
                </c:pt>
                <c:pt idx="6">
                  <c:v>68.569999999999993</c:v>
                </c:pt>
                <c:pt idx="7">
                  <c:v>68.150000000000006</c:v>
                </c:pt>
                <c:pt idx="8">
                  <c:v>68.94</c:v>
                </c:pt>
                <c:pt idx="9">
                  <c:v>70.16</c:v>
                </c:pt>
                <c:pt idx="10">
                  <c:v>68.48</c:v>
                </c:pt>
                <c:pt idx="11">
                  <c:v>68.34</c:v>
                </c:pt>
                <c:pt idx="12">
                  <c:v>64.959999999999994</c:v>
                </c:pt>
                <c:pt idx="13">
                  <c:v>63.31</c:v>
                </c:pt>
                <c:pt idx="14">
                  <c:v>62.7</c:v>
                </c:pt>
                <c:pt idx="15">
                  <c:v>64.290000000000006</c:v>
                </c:pt>
                <c:pt idx="16">
                  <c:v>65.5</c:v>
                </c:pt>
                <c:pt idx="17">
                  <c:v>62.94</c:v>
                </c:pt>
                <c:pt idx="18">
                  <c:v>62.33</c:v>
                </c:pt>
                <c:pt idx="19">
                  <c:v>64.790000000000006</c:v>
                </c:pt>
                <c:pt idx="20">
                  <c:v>68.92</c:v>
                </c:pt>
                <c:pt idx="21">
                  <c:v>69.504999999999995</c:v>
                </c:pt>
                <c:pt idx="22">
                  <c:v>70.25</c:v>
                </c:pt>
                <c:pt idx="23">
                  <c:v>64.83</c:v>
                </c:pt>
                <c:pt idx="24">
                  <c:v>61.93</c:v>
                </c:pt>
                <c:pt idx="25">
                  <c:v>59.47</c:v>
                </c:pt>
                <c:pt idx="26">
                  <c:v>58.95</c:v>
                </c:pt>
                <c:pt idx="27">
                  <c:v>60.63</c:v>
                </c:pt>
                <c:pt idx="28">
                  <c:v>57.77</c:v>
                </c:pt>
                <c:pt idx="29">
                  <c:v>59.79</c:v>
                </c:pt>
                <c:pt idx="30">
                  <c:v>60.73</c:v>
                </c:pt>
                <c:pt idx="31">
                  <c:v>60.77</c:v>
                </c:pt>
                <c:pt idx="32">
                  <c:v>61.52</c:v>
                </c:pt>
                <c:pt idx="33">
                  <c:v>65.680000000000007</c:v>
                </c:pt>
                <c:pt idx="34">
                  <c:v>65.349999999999994</c:v>
                </c:pt>
                <c:pt idx="35">
                  <c:v>66.59</c:v>
                </c:pt>
                <c:pt idx="36">
                  <c:v>67.739999999999995</c:v>
                </c:pt>
                <c:pt idx="37">
                  <c:v>64.849999999999994</c:v>
                </c:pt>
                <c:pt idx="38">
                  <c:v>67.48</c:v>
                </c:pt>
                <c:pt idx="39">
                  <c:v>61.43</c:v>
                </c:pt>
                <c:pt idx="40">
                  <c:v>61.74</c:v>
                </c:pt>
                <c:pt idx="41">
                  <c:v>60.11</c:v>
                </c:pt>
                <c:pt idx="42">
                  <c:v>59.19</c:v>
                </c:pt>
                <c:pt idx="43">
                  <c:v>63.19</c:v>
                </c:pt>
                <c:pt idx="44">
                  <c:v>65.47</c:v>
                </c:pt>
                <c:pt idx="45">
                  <c:v>67.09</c:v>
                </c:pt>
                <c:pt idx="46">
                  <c:v>63.83</c:v>
                </c:pt>
                <c:pt idx="47">
                  <c:v>72.790000000000006</c:v>
                </c:pt>
                <c:pt idx="48">
                  <c:v>75.05</c:v>
                </c:pt>
                <c:pt idx="49">
                  <c:v>72.83</c:v>
                </c:pt>
                <c:pt idx="50">
                  <c:v>74.3</c:v>
                </c:pt>
                <c:pt idx="51">
                  <c:v>70.290000000000006</c:v>
                </c:pt>
                <c:pt idx="52">
                  <c:v>71.11</c:v>
                </c:pt>
                <c:pt idx="53">
                  <c:v>72.459999999999994</c:v>
                </c:pt>
                <c:pt idx="54">
                  <c:v>71.150000000000006</c:v>
                </c:pt>
                <c:pt idx="55">
                  <c:v>73.739999999999995</c:v>
                </c:pt>
                <c:pt idx="56">
                  <c:v>74</c:v>
                </c:pt>
                <c:pt idx="57">
                  <c:v>73.400000000000006</c:v>
                </c:pt>
                <c:pt idx="58">
                  <c:v>69.959999999999994</c:v>
                </c:pt>
                <c:pt idx="59">
                  <c:v>70.72</c:v>
                </c:pt>
                <c:pt idx="60">
                  <c:v>75.2</c:v>
                </c:pt>
                <c:pt idx="61">
                  <c:v>73.989999999999995</c:v>
                </c:pt>
                <c:pt idx="62">
                  <c:v>73.040000000000006</c:v>
                </c:pt>
                <c:pt idx="63">
                  <c:v>71.569999999999993</c:v>
                </c:pt>
                <c:pt idx="64">
                  <c:v>69.739999999999995</c:v>
                </c:pt>
                <c:pt idx="65">
                  <c:v>70.14</c:v>
                </c:pt>
                <c:pt idx="66">
                  <c:v>72.16</c:v>
                </c:pt>
                <c:pt idx="67">
                  <c:v>70.53</c:v>
                </c:pt>
                <c:pt idx="68">
                  <c:v>70.989999999999995</c:v>
                </c:pt>
                <c:pt idx="69">
                  <c:v>71.56</c:v>
                </c:pt>
                <c:pt idx="70">
                  <c:v>67.59</c:v>
                </c:pt>
                <c:pt idx="71">
                  <c:v>64.260000000000005</c:v>
                </c:pt>
                <c:pt idx="72">
                  <c:v>65.38</c:v>
                </c:pt>
                <c:pt idx="73">
                  <c:v>64.150000000000006</c:v>
                </c:pt>
                <c:pt idx="74">
                  <c:v>64.03</c:v>
                </c:pt>
                <c:pt idx="75">
                  <c:v>65.040000000000006</c:v>
                </c:pt>
                <c:pt idx="76">
                  <c:v>62.12</c:v>
                </c:pt>
                <c:pt idx="77">
                  <c:v>62.39</c:v>
                </c:pt>
                <c:pt idx="78">
                  <c:v>61.36</c:v>
                </c:pt>
                <c:pt idx="79">
                  <c:v>60.28</c:v>
                </c:pt>
                <c:pt idx="80">
                  <c:v>62.71</c:v>
                </c:pt>
                <c:pt idx="81">
                  <c:v>62.37</c:v>
                </c:pt>
                <c:pt idx="82">
                  <c:v>61.61</c:v>
                </c:pt>
                <c:pt idx="83">
                  <c:v>62.2</c:v>
                </c:pt>
                <c:pt idx="84">
                  <c:v>59.74</c:v>
                </c:pt>
                <c:pt idx="85">
                  <c:v>62.47</c:v>
                </c:pt>
                <c:pt idx="86">
                  <c:v>64.650000000000006</c:v>
                </c:pt>
                <c:pt idx="87">
                  <c:v>64.27</c:v>
                </c:pt>
                <c:pt idx="88">
                  <c:v>64.63</c:v>
                </c:pt>
                <c:pt idx="89">
                  <c:v>64.930000000000007</c:v>
                </c:pt>
                <c:pt idx="90">
                  <c:v>65.150000000000006</c:v>
                </c:pt>
                <c:pt idx="91">
                  <c:v>65.87</c:v>
                </c:pt>
                <c:pt idx="92">
                  <c:v>66.33</c:v>
                </c:pt>
                <c:pt idx="93">
                  <c:v>63.49</c:v>
                </c:pt>
                <c:pt idx="94">
                  <c:v>66.260000000000005</c:v>
                </c:pt>
                <c:pt idx="95">
                  <c:v>70.8</c:v>
                </c:pt>
                <c:pt idx="96">
                  <c:v>70.08</c:v>
                </c:pt>
                <c:pt idx="97">
                  <c:v>71.81</c:v>
                </c:pt>
                <c:pt idx="98">
                  <c:v>73.680000000000007</c:v>
                </c:pt>
                <c:pt idx="99">
                  <c:v>73.67</c:v>
                </c:pt>
                <c:pt idx="100">
                  <c:v>71.02</c:v>
                </c:pt>
                <c:pt idx="101">
                  <c:v>73.45</c:v>
                </c:pt>
                <c:pt idx="102">
                  <c:v>77.84</c:v>
                </c:pt>
                <c:pt idx="103">
                  <c:v>82.12</c:v>
                </c:pt>
                <c:pt idx="104">
                  <c:v>80.89</c:v>
                </c:pt>
                <c:pt idx="105">
                  <c:v>80.400000000000006</c:v>
                </c:pt>
                <c:pt idx="106">
                  <c:v>85.53</c:v>
                </c:pt>
                <c:pt idx="107">
                  <c:v>83.6</c:v>
                </c:pt>
                <c:pt idx="108">
                  <c:v>84.75</c:v>
                </c:pt>
                <c:pt idx="109">
                  <c:v>83.8</c:v>
                </c:pt>
                <c:pt idx="110">
                  <c:v>84.38</c:v>
                </c:pt>
                <c:pt idx="111">
                  <c:v>86.88</c:v>
                </c:pt>
                <c:pt idx="112">
                  <c:v>86.71</c:v>
                </c:pt>
                <c:pt idx="113">
                  <c:v>84.13</c:v>
                </c:pt>
                <c:pt idx="114">
                  <c:v>81.86</c:v>
                </c:pt>
                <c:pt idx="115">
                  <c:v>79.28</c:v>
                </c:pt>
                <c:pt idx="116">
                  <c:v>78.56</c:v>
                </c:pt>
                <c:pt idx="117">
                  <c:v>78.39</c:v>
                </c:pt>
                <c:pt idx="118">
                  <c:v>76.28</c:v>
                </c:pt>
                <c:pt idx="119">
                  <c:v>77.73</c:v>
                </c:pt>
                <c:pt idx="120">
                  <c:v>77.41</c:v>
                </c:pt>
                <c:pt idx="121">
                  <c:v>78.23</c:v>
                </c:pt>
                <c:pt idx="122">
                  <c:v>76.75</c:v>
                </c:pt>
                <c:pt idx="123">
                  <c:v>78.94</c:v>
                </c:pt>
                <c:pt idx="124">
                  <c:v>77.41</c:v>
                </c:pt>
                <c:pt idx="125">
                  <c:v>78.7</c:v>
                </c:pt>
                <c:pt idx="126">
                  <c:v>83.1</c:v>
                </c:pt>
                <c:pt idx="127">
                  <c:v>81.41</c:v>
                </c:pt>
                <c:pt idx="128">
                  <c:v>78.38</c:v>
                </c:pt>
                <c:pt idx="129">
                  <c:v>77.75</c:v>
                </c:pt>
                <c:pt idx="130">
                  <c:v>81.2</c:v>
                </c:pt>
                <c:pt idx="131">
                  <c:v>78</c:v>
                </c:pt>
                <c:pt idx="132">
                  <c:v>80.5</c:v>
                </c:pt>
                <c:pt idx="133">
                  <c:v>78.28</c:v>
                </c:pt>
                <c:pt idx="134">
                  <c:v>79.98</c:v>
                </c:pt>
                <c:pt idx="135">
                  <c:v>81.349999999999994</c:v>
                </c:pt>
                <c:pt idx="136">
                  <c:v>78.819999999999993</c:v>
                </c:pt>
                <c:pt idx="137">
                  <c:v>80.97</c:v>
                </c:pt>
                <c:pt idx="138">
                  <c:v>77.81</c:v>
                </c:pt>
                <c:pt idx="139">
                  <c:v>75.67</c:v>
                </c:pt>
                <c:pt idx="140">
                  <c:v>76.53</c:v>
                </c:pt>
                <c:pt idx="141">
                  <c:v>79.87</c:v>
                </c:pt>
                <c:pt idx="142">
                  <c:v>81.83</c:v>
                </c:pt>
                <c:pt idx="143">
                  <c:v>82.32</c:v>
                </c:pt>
                <c:pt idx="144">
                  <c:v>81.14</c:v>
                </c:pt>
                <c:pt idx="145">
                  <c:v>78.489999999999995</c:v>
                </c:pt>
                <c:pt idx="146">
                  <c:v>76.540000000000006</c:v>
                </c:pt>
                <c:pt idx="147">
                  <c:v>75.34</c:v>
                </c:pt>
                <c:pt idx="148">
                  <c:v>77.7</c:v>
                </c:pt>
                <c:pt idx="149">
                  <c:v>77.22</c:v>
                </c:pt>
                <c:pt idx="150">
                  <c:v>76.459999999999994</c:v>
                </c:pt>
                <c:pt idx="151">
                  <c:v>77.59</c:v>
                </c:pt>
                <c:pt idx="152">
                  <c:v>77.92</c:v>
                </c:pt>
                <c:pt idx="153">
                  <c:v>78.41</c:v>
                </c:pt>
                <c:pt idx="154">
                  <c:v>79.209999999999994</c:v>
                </c:pt>
                <c:pt idx="155">
                  <c:v>76.92</c:v>
                </c:pt>
                <c:pt idx="156">
                  <c:v>74.260000000000005</c:v>
                </c:pt>
                <c:pt idx="157">
                  <c:v>73.739999999999995</c:v>
                </c:pt>
                <c:pt idx="158">
                  <c:v>74.38</c:v>
                </c:pt>
                <c:pt idx="159">
                  <c:v>70.349999999999994</c:v>
                </c:pt>
                <c:pt idx="160">
                  <c:v>71.95</c:v>
                </c:pt>
                <c:pt idx="161">
                  <c:v>69.98</c:v>
                </c:pt>
                <c:pt idx="162">
                  <c:v>71.959999999999994</c:v>
                </c:pt>
                <c:pt idx="163">
                  <c:v>78.33</c:v>
                </c:pt>
                <c:pt idx="164">
                  <c:v>79.17</c:v>
                </c:pt>
                <c:pt idx="165">
                  <c:v>78.58</c:v>
                </c:pt>
                <c:pt idx="166">
                  <c:v>77.83</c:v>
                </c:pt>
                <c:pt idx="167">
                  <c:v>81.22</c:v>
                </c:pt>
                <c:pt idx="168">
                  <c:v>80.52</c:v>
                </c:pt>
                <c:pt idx="169">
                  <c:v>78.81</c:v>
                </c:pt>
                <c:pt idx="170">
                  <c:v>79.87</c:v>
                </c:pt>
                <c:pt idx="171">
                  <c:v>80.319999999999993</c:v>
                </c:pt>
                <c:pt idx="172">
                  <c:v>81.34</c:v>
                </c:pt>
                <c:pt idx="173">
                  <c:v>82.39</c:v>
                </c:pt>
                <c:pt idx="174">
                  <c:v>83.04</c:v>
                </c:pt>
                <c:pt idx="175">
                  <c:v>85.63</c:v>
                </c:pt>
                <c:pt idx="176">
                  <c:v>86.49</c:v>
                </c:pt>
                <c:pt idx="177">
                  <c:v>84.36</c:v>
                </c:pt>
                <c:pt idx="178">
                  <c:v>85.24</c:v>
                </c:pt>
                <c:pt idx="179">
                  <c:v>82.54</c:v>
                </c:pt>
                <c:pt idx="180">
                  <c:v>79.790000000000006</c:v>
                </c:pt>
                <c:pt idx="181">
                  <c:v>82</c:v>
                </c:pt>
                <c:pt idx="182">
                  <c:v>86.62</c:v>
                </c:pt>
                <c:pt idx="183">
                  <c:v>83.97</c:v>
                </c:pt>
                <c:pt idx="184">
                  <c:v>83.6</c:v>
                </c:pt>
                <c:pt idx="185">
                  <c:v>87.95</c:v>
                </c:pt>
                <c:pt idx="186">
                  <c:v>86.83</c:v>
                </c:pt>
                <c:pt idx="187">
                  <c:v>85.63</c:v>
                </c:pt>
                <c:pt idx="188">
                  <c:v>88.48</c:v>
                </c:pt>
                <c:pt idx="189">
                  <c:v>89.24</c:v>
                </c:pt>
                <c:pt idx="190">
                  <c:v>89.99</c:v>
                </c:pt>
                <c:pt idx="191">
                  <c:v>89.02</c:v>
                </c:pt>
                <c:pt idx="192">
                  <c:v>91.06</c:v>
                </c:pt>
                <c:pt idx="193">
                  <c:v>92.67</c:v>
                </c:pt>
                <c:pt idx="194">
                  <c:v>92.74</c:v>
                </c:pt>
                <c:pt idx="195">
                  <c:v>91</c:v>
                </c:pt>
                <c:pt idx="196">
                  <c:v>90.15</c:v>
                </c:pt>
                <c:pt idx="197">
                  <c:v>89.38</c:v>
                </c:pt>
                <c:pt idx="198">
                  <c:v>88.07</c:v>
                </c:pt>
                <c:pt idx="199">
                  <c:v>88.95</c:v>
                </c:pt>
                <c:pt idx="200">
                  <c:v>87.52</c:v>
                </c:pt>
                <c:pt idx="201">
                  <c:v>88.62</c:v>
                </c:pt>
                <c:pt idx="202">
                  <c:v>91.87</c:v>
                </c:pt>
                <c:pt idx="203">
                  <c:v>91.21</c:v>
                </c:pt>
                <c:pt idx="204">
                  <c:v>92.08</c:v>
                </c:pt>
                <c:pt idx="205">
                  <c:v>94.58</c:v>
                </c:pt>
                <c:pt idx="206">
                  <c:v>96.83</c:v>
                </c:pt>
                <c:pt idx="207">
                  <c:v>92.95</c:v>
                </c:pt>
                <c:pt idx="208">
                  <c:v>92.61</c:v>
                </c:pt>
                <c:pt idx="209">
                  <c:v>93.3</c:v>
                </c:pt>
                <c:pt idx="210">
                  <c:v>95.98</c:v>
                </c:pt>
                <c:pt idx="211">
                  <c:v>96.64</c:v>
                </c:pt>
                <c:pt idx="212">
                  <c:v>98.63</c:v>
                </c:pt>
                <c:pt idx="213">
                  <c:v>102.04</c:v>
                </c:pt>
                <c:pt idx="214">
                  <c:v>99.68</c:v>
                </c:pt>
                <c:pt idx="215">
                  <c:v>104.33</c:v>
                </c:pt>
                <c:pt idx="216">
                  <c:v>104.84</c:v>
                </c:pt>
                <c:pt idx="217">
                  <c:v>101.91</c:v>
                </c:pt>
                <c:pt idx="218">
                  <c:v>97.3</c:v>
                </c:pt>
                <c:pt idx="219">
                  <c:v>98.76</c:v>
                </c:pt>
                <c:pt idx="220">
                  <c:v>97.69</c:v>
                </c:pt>
                <c:pt idx="221">
                  <c:v>100.04</c:v>
                </c:pt>
                <c:pt idx="222">
                  <c:v>99.25</c:v>
                </c:pt>
                <c:pt idx="223">
                  <c:v>102.11</c:v>
                </c:pt>
                <c:pt idx="224">
                  <c:v>105.09</c:v>
                </c:pt>
                <c:pt idx="225">
                  <c:v>107.75</c:v>
                </c:pt>
                <c:pt idx="226">
                  <c:v>108.09</c:v>
                </c:pt>
                <c:pt idx="227">
                  <c:v>103.57</c:v>
                </c:pt>
                <c:pt idx="228">
                  <c:v>102.7</c:v>
                </c:pt>
                <c:pt idx="229">
                  <c:v>102.31</c:v>
                </c:pt>
                <c:pt idx="230">
                  <c:v>103.59</c:v>
                </c:pt>
                <c:pt idx="231">
                  <c:v>101.38</c:v>
                </c:pt>
                <c:pt idx="232">
                  <c:v>99.09</c:v>
                </c:pt>
                <c:pt idx="233">
                  <c:v>97.73</c:v>
                </c:pt>
                <c:pt idx="234">
                  <c:v>94.57</c:v>
                </c:pt>
                <c:pt idx="235">
                  <c:v>97.12</c:v>
                </c:pt>
                <c:pt idx="236">
                  <c:v>94.13</c:v>
                </c:pt>
                <c:pt idx="237">
                  <c:v>92.18</c:v>
                </c:pt>
                <c:pt idx="238">
                  <c:v>90.03</c:v>
                </c:pt>
                <c:pt idx="239">
                  <c:v>90.73</c:v>
                </c:pt>
                <c:pt idx="240">
                  <c:v>93.03</c:v>
                </c:pt>
                <c:pt idx="241">
                  <c:v>92.37</c:v>
                </c:pt>
                <c:pt idx="242">
                  <c:v>92.88</c:v>
                </c:pt>
                <c:pt idx="243">
                  <c:v>89.96</c:v>
                </c:pt>
                <c:pt idx="244">
                  <c:v>92.32</c:v>
                </c:pt>
                <c:pt idx="245">
                  <c:v>93.63</c:v>
                </c:pt>
                <c:pt idx="246">
                  <c:v>97.61</c:v>
                </c:pt>
                <c:pt idx="247">
                  <c:v>98.85</c:v>
                </c:pt>
                <c:pt idx="248">
                  <c:v>98.46</c:v>
                </c:pt>
                <c:pt idx="249">
                  <c:v>99.4</c:v>
                </c:pt>
              </c:numCache>
            </c:numRef>
          </c:val>
          <c:smooth val="0"/>
          <c:extLst>
            <c:ext xmlns:c16="http://schemas.microsoft.com/office/drawing/2014/chart" uri="{C3380CC4-5D6E-409C-BE32-E72D297353CC}">
              <c16:uniqueId val="{00000000-FFFF-4C77-B62F-9730752C59C2}"/>
            </c:ext>
          </c:extLst>
        </c:ser>
        <c:dLbls>
          <c:showLegendKey val="0"/>
          <c:showVal val="0"/>
          <c:showCatName val="0"/>
          <c:showSerName val="0"/>
          <c:showPercent val="0"/>
          <c:showBubbleSize val="0"/>
        </c:dLbls>
        <c:smooth val="0"/>
        <c:axId val="28710511"/>
        <c:axId val="28708591"/>
      </c:lineChart>
      <c:catAx>
        <c:axId val="287105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8708591"/>
        <c:crosses val="autoZero"/>
        <c:auto val="1"/>
        <c:lblAlgn val="ctr"/>
        <c:lblOffset val="100"/>
        <c:tickLblSkip val="25"/>
        <c:noMultiLvlLbl val="0"/>
      </c:catAx>
      <c:valAx>
        <c:axId val="2870859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87105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A39-4591-B825-4D1C9E608887}"/>
              </c:ext>
            </c:extLst>
          </c:dPt>
          <c:dPt>
            <c:idx val="1"/>
            <c:bubble3D val="0"/>
            <c:spPr>
              <a:solidFill>
                <a:schemeClr val="accent1">
                  <a:lumMod val="50000"/>
                </a:schemeClr>
              </a:solidFill>
              <a:ln w="19050">
                <a:solidFill>
                  <a:schemeClr val="lt1"/>
                </a:solidFill>
              </a:ln>
              <a:effectLst/>
            </c:spPr>
            <c:extLst>
              <c:ext xmlns:c16="http://schemas.microsoft.com/office/drawing/2014/chart" uri="{C3380CC4-5D6E-409C-BE32-E72D297353CC}">
                <c16:uniqueId val="{00000003-CA39-4591-B825-4D1C9E60888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A39-4591-B825-4D1C9E608887}"/>
              </c:ext>
            </c:extLst>
          </c:dPt>
          <c:dPt>
            <c:idx val="3"/>
            <c:bubble3D val="0"/>
            <c:spPr>
              <a:solidFill>
                <a:schemeClr val="bg2">
                  <a:lumMod val="50000"/>
                </a:schemeClr>
              </a:solidFill>
              <a:ln w="19050">
                <a:solidFill>
                  <a:schemeClr val="lt1"/>
                </a:solidFill>
              </a:ln>
              <a:effectLst/>
            </c:spPr>
            <c:extLst>
              <c:ext xmlns:c16="http://schemas.microsoft.com/office/drawing/2014/chart" uri="{C3380CC4-5D6E-409C-BE32-E72D297353CC}">
                <c16:uniqueId val="{00000007-CA39-4591-B825-4D1C9E608887}"/>
              </c:ext>
            </c:extLst>
          </c:dPt>
          <c:cat>
            <c:strRef>
              <c:f>Tabelle1!$A$1:$A$4</c:f>
              <c:strCache>
                <c:ptCount val="4"/>
                <c:pt idx="1">
                  <c:v>Advanced Solutions </c:v>
                </c:pt>
                <c:pt idx="2">
                  <c:v>Inteligent Sensing </c:v>
                </c:pt>
                <c:pt idx="3">
                  <c:v>Power Solution </c:v>
                </c:pt>
              </c:strCache>
            </c:strRef>
          </c:cat>
          <c:val>
            <c:numRef>
              <c:f>Tabelle1!$B$1:$B$4</c:f>
              <c:numCache>
                <c:formatCode>0.00%</c:formatCode>
                <c:ptCount val="4"/>
                <c:pt idx="1">
                  <c:v>0.34100000000000003</c:v>
                </c:pt>
                <c:pt idx="2">
                  <c:v>0.153</c:v>
                </c:pt>
                <c:pt idx="3">
                  <c:v>0.505</c:v>
                </c:pt>
              </c:numCache>
            </c:numRef>
          </c:val>
          <c:extLst>
            <c:ext xmlns:c16="http://schemas.microsoft.com/office/drawing/2014/chart" uri="{C3380CC4-5D6E-409C-BE32-E72D297353CC}">
              <c16:uniqueId val="{00000008-CA39-4591-B825-4D1C9E608887}"/>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col"/>
        <c:grouping val="clustered"/>
        <c:varyColors val="0"/>
        <c:ser>
          <c:idx val="0"/>
          <c:order val="0"/>
          <c:tx>
            <c:strRef>
              <c:f>Graphs!$C$20:$H$20</c:f>
              <c:strCache>
                <c:ptCount val="6"/>
                <c:pt idx="0">
                  <c:v>5543,1</c:v>
                </c:pt>
                <c:pt idx="1">
                  <c:v>5878</c:v>
                </c:pt>
                <c:pt idx="2">
                  <c:v>5517</c:v>
                </c:pt>
                <c:pt idx="3">
                  <c:v>5255</c:v>
                </c:pt>
                <c:pt idx="4">
                  <c:v>6739,8</c:v>
                </c:pt>
                <c:pt idx="5">
                  <c:v>8326,2</c:v>
                </c:pt>
              </c:strCache>
            </c:strRef>
          </c:tx>
          <c:spPr>
            <a:solidFill>
              <a:srgbClr val="0020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ln>
                      <a:noFill/>
                    </a:ln>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Graphs!$C$19:$H$19</c:f>
              <c:numCache>
                <c:formatCode>General</c:formatCode>
                <c:ptCount val="6"/>
                <c:pt idx="0">
                  <c:v>2017</c:v>
                </c:pt>
                <c:pt idx="1">
                  <c:v>2018</c:v>
                </c:pt>
                <c:pt idx="2">
                  <c:v>2019</c:v>
                </c:pt>
                <c:pt idx="3">
                  <c:v>2020</c:v>
                </c:pt>
                <c:pt idx="4">
                  <c:v>2021</c:v>
                </c:pt>
                <c:pt idx="5">
                  <c:v>2022</c:v>
                </c:pt>
              </c:numCache>
            </c:numRef>
          </c:cat>
          <c:val>
            <c:numRef>
              <c:f>Graphs!$C$20:$H$20</c:f>
              <c:numCache>
                <c:formatCode>General</c:formatCode>
                <c:ptCount val="6"/>
                <c:pt idx="0">
                  <c:v>5543.1</c:v>
                </c:pt>
                <c:pt idx="1">
                  <c:v>5878</c:v>
                </c:pt>
                <c:pt idx="2">
                  <c:v>5517</c:v>
                </c:pt>
                <c:pt idx="3">
                  <c:v>5255</c:v>
                </c:pt>
                <c:pt idx="4">
                  <c:v>6739.8</c:v>
                </c:pt>
                <c:pt idx="5">
                  <c:v>8326.2000000000007</c:v>
                </c:pt>
              </c:numCache>
            </c:numRef>
          </c:val>
          <c:extLst>
            <c:ext xmlns:c16="http://schemas.microsoft.com/office/drawing/2014/chart" uri="{C3380CC4-5D6E-409C-BE32-E72D297353CC}">
              <c16:uniqueId val="{00000000-E4E5-49BC-8E05-2425BF0315B8}"/>
            </c:ext>
          </c:extLst>
        </c:ser>
        <c:dLbls>
          <c:dLblPos val="outEnd"/>
          <c:showLegendKey val="0"/>
          <c:showVal val="1"/>
          <c:showCatName val="0"/>
          <c:showSerName val="0"/>
          <c:showPercent val="0"/>
          <c:showBubbleSize val="0"/>
        </c:dLbls>
        <c:gapWidth val="219"/>
        <c:overlap val="-27"/>
        <c:axId val="292541439"/>
        <c:axId val="292537119"/>
      </c:barChart>
      <c:catAx>
        <c:axId val="2925414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ln>
                  <a:noFill/>
                </a:ln>
                <a:solidFill>
                  <a:schemeClr val="tx1">
                    <a:lumMod val="65000"/>
                    <a:lumOff val="35000"/>
                  </a:schemeClr>
                </a:solidFill>
                <a:latin typeface="+mn-lt"/>
                <a:ea typeface="+mn-ea"/>
                <a:cs typeface="+mn-cs"/>
              </a:defRPr>
            </a:pPr>
            <a:endParaRPr lang="de-DE"/>
          </a:p>
        </c:txPr>
        <c:crossAx val="292537119"/>
        <c:crosses val="autoZero"/>
        <c:auto val="1"/>
        <c:lblAlgn val="ctr"/>
        <c:lblOffset val="100"/>
        <c:noMultiLvlLbl val="0"/>
      </c:catAx>
      <c:valAx>
        <c:axId val="292537119"/>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ln>
                  <a:noFill/>
                </a:ln>
                <a:solidFill>
                  <a:schemeClr val="tx1">
                    <a:lumMod val="65000"/>
                    <a:lumOff val="35000"/>
                  </a:schemeClr>
                </a:solidFill>
                <a:latin typeface="+mn-lt"/>
                <a:ea typeface="+mn-ea"/>
                <a:cs typeface="+mn-cs"/>
              </a:defRPr>
            </a:pPr>
            <a:endParaRPr lang="de-DE"/>
          </a:p>
        </c:txPr>
        <c:crossAx val="2925414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n>
            <a:noFill/>
          </a:ln>
        </a:defRPr>
      </a:pPr>
      <a:endParaRPr lang="de-D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Graphs!$C$24:$H$24</c:f>
              <c:strCache>
                <c:ptCount val="6"/>
                <c:pt idx="0">
                  <c:v>8841,7</c:v>
                </c:pt>
                <c:pt idx="1">
                  <c:v>6764,3</c:v>
                </c:pt>
                <c:pt idx="2">
                  <c:v>10021,8</c:v>
                </c:pt>
                <c:pt idx="3">
                  <c:v>13448,0</c:v>
                </c:pt>
                <c:pt idx="4">
                  <c:v>28933,3</c:v>
                </c:pt>
                <c:pt idx="5">
                  <c:v>26941,3</c:v>
                </c:pt>
              </c:strCache>
            </c:strRef>
          </c:tx>
          <c:spPr>
            <a:solidFill>
              <a:srgbClr val="0020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Graphs!$C$19:$H$19</c:f>
              <c:numCache>
                <c:formatCode>General</c:formatCode>
                <c:ptCount val="6"/>
                <c:pt idx="0">
                  <c:v>2017</c:v>
                </c:pt>
                <c:pt idx="1">
                  <c:v>2018</c:v>
                </c:pt>
                <c:pt idx="2">
                  <c:v>2019</c:v>
                </c:pt>
                <c:pt idx="3">
                  <c:v>2020</c:v>
                </c:pt>
                <c:pt idx="4">
                  <c:v>2021</c:v>
                </c:pt>
                <c:pt idx="5">
                  <c:v>2022</c:v>
                </c:pt>
              </c:numCache>
            </c:numRef>
          </c:cat>
          <c:val>
            <c:numRef>
              <c:f>Graphs!$C$24:$H$24</c:f>
              <c:numCache>
                <c:formatCode>0.0</c:formatCode>
                <c:ptCount val="6"/>
                <c:pt idx="0">
                  <c:v>8841.6968750000015</c:v>
                </c:pt>
                <c:pt idx="1">
                  <c:v>6764.3121000000001</c:v>
                </c:pt>
                <c:pt idx="2">
                  <c:v>10021.7647</c:v>
                </c:pt>
                <c:pt idx="3">
                  <c:v>13448.010526315789</c:v>
                </c:pt>
                <c:pt idx="4">
                  <c:v>28933.346835443037</c:v>
                </c:pt>
                <c:pt idx="5">
                  <c:v>26941.345199999996</c:v>
                </c:pt>
              </c:numCache>
            </c:numRef>
          </c:val>
          <c:extLst>
            <c:ext xmlns:c16="http://schemas.microsoft.com/office/drawing/2014/chart" uri="{C3380CC4-5D6E-409C-BE32-E72D297353CC}">
              <c16:uniqueId val="{00000000-D2B1-44A3-99FA-FB19A6449F7F}"/>
            </c:ext>
          </c:extLst>
        </c:ser>
        <c:dLbls>
          <c:dLblPos val="outEnd"/>
          <c:showLegendKey val="0"/>
          <c:showVal val="1"/>
          <c:showCatName val="0"/>
          <c:showSerName val="0"/>
          <c:showPercent val="0"/>
          <c:showBubbleSize val="0"/>
        </c:dLbls>
        <c:gapWidth val="219"/>
        <c:overlap val="-27"/>
        <c:axId val="248726095"/>
        <c:axId val="248726575"/>
      </c:barChart>
      <c:catAx>
        <c:axId val="2487260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48726575"/>
        <c:crosses val="autoZero"/>
        <c:auto val="1"/>
        <c:lblAlgn val="ctr"/>
        <c:lblOffset val="100"/>
        <c:noMultiLvlLbl val="0"/>
      </c:catAx>
      <c:valAx>
        <c:axId val="248726575"/>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4872609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Graphs!$C$22:$H$22</c:f>
              <c:strCache>
                <c:ptCount val="6"/>
                <c:pt idx="0">
                  <c:v>810,7</c:v>
                </c:pt>
                <c:pt idx="1">
                  <c:v>627,4</c:v>
                </c:pt>
                <c:pt idx="2">
                  <c:v>211,7</c:v>
                </c:pt>
                <c:pt idx="3">
                  <c:v>234,2</c:v>
                </c:pt>
                <c:pt idx="4">
                  <c:v>1009,6</c:v>
                </c:pt>
                <c:pt idx="5">
                  <c:v>1902,2</c:v>
                </c:pt>
              </c:strCache>
            </c:strRef>
          </c:tx>
          <c:spPr>
            <a:solidFill>
              <a:srgbClr val="0020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Graphs!$C$19:$H$19</c:f>
              <c:numCache>
                <c:formatCode>General</c:formatCode>
                <c:ptCount val="6"/>
                <c:pt idx="0">
                  <c:v>2017</c:v>
                </c:pt>
                <c:pt idx="1">
                  <c:v>2018</c:v>
                </c:pt>
                <c:pt idx="2">
                  <c:v>2019</c:v>
                </c:pt>
                <c:pt idx="3">
                  <c:v>2020</c:v>
                </c:pt>
                <c:pt idx="4">
                  <c:v>2021</c:v>
                </c:pt>
                <c:pt idx="5">
                  <c:v>2022</c:v>
                </c:pt>
              </c:numCache>
            </c:numRef>
          </c:cat>
          <c:val>
            <c:numRef>
              <c:f>Graphs!$C$22:$H$22</c:f>
              <c:numCache>
                <c:formatCode>General</c:formatCode>
                <c:ptCount val="6"/>
                <c:pt idx="0">
                  <c:v>810.7</c:v>
                </c:pt>
                <c:pt idx="1">
                  <c:v>627.4</c:v>
                </c:pt>
                <c:pt idx="2">
                  <c:v>211.7</c:v>
                </c:pt>
                <c:pt idx="3">
                  <c:v>234.2</c:v>
                </c:pt>
                <c:pt idx="4">
                  <c:v>1009.6</c:v>
                </c:pt>
                <c:pt idx="5">
                  <c:v>1902.2</c:v>
                </c:pt>
              </c:numCache>
            </c:numRef>
          </c:val>
          <c:extLst>
            <c:ext xmlns:c16="http://schemas.microsoft.com/office/drawing/2014/chart" uri="{C3380CC4-5D6E-409C-BE32-E72D297353CC}">
              <c16:uniqueId val="{00000000-6876-45ED-9FFF-A1412E05C25A}"/>
            </c:ext>
          </c:extLst>
        </c:ser>
        <c:dLbls>
          <c:dLblPos val="outEnd"/>
          <c:showLegendKey val="0"/>
          <c:showVal val="1"/>
          <c:showCatName val="0"/>
          <c:showSerName val="0"/>
          <c:showPercent val="0"/>
          <c:showBubbleSize val="0"/>
        </c:dLbls>
        <c:gapWidth val="219"/>
        <c:overlap val="-27"/>
        <c:axId val="248732815"/>
        <c:axId val="248731375"/>
      </c:barChart>
      <c:catAx>
        <c:axId val="2487328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48731375"/>
        <c:crosses val="autoZero"/>
        <c:auto val="1"/>
        <c:lblAlgn val="ctr"/>
        <c:lblOffset val="100"/>
        <c:noMultiLvlLbl val="0"/>
      </c:catAx>
      <c:valAx>
        <c:axId val="248731375"/>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487328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Graphs!$C$26:$H$26</c:f>
              <c:strCache>
                <c:ptCount val="6"/>
                <c:pt idx="0">
                  <c:v>15%</c:v>
                </c:pt>
                <c:pt idx="1">
                  <c:v>11%</c:v>
                </c:pt>
                <c:pt idx="2">
                  <c:v>4%</c:v>
                </c:pt>
                <c:pt idx="3">
                  <c:v>4%</c:v>
                </c:pt>
                <c:pt idx="4">
                  <c:v>15%</c:v>
                </c:pt>
                <c:pt idx="5">
                  <c:v>23%</c:v>
                </c:pt>
              </c:strCache>
            </c:strRef>
          </c:tx>
          <c:spPr>
            <a:solidFill>
              <a:srgbClr val="0020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Graphs!$C$19:$H$19</c:f>
              <c:numCache>
                <c:formatCode>General</c:formatCode>
                <c:ptCount val="6"/>
                <c:pt idx="0">
                  <c:v>2017</c:v>
                </c:pt>
                <c:pt idx="1">
                  <c:v>2018</c:v>
                </c:pt>
                <c:pt idx="2">
                  <c:v>2019</c:v>
                </c:pt>
                <c:pt idx="3">
                  <c:v>2020</c:v>
                </c:pt>
                <c:pt idx="4">
                  <c:v>2021</c:v>
                </c:pt>
                <c:pt idx="5">
                  <c:v>2022</c:v>
                </c:pt>
              </c:numCache>
            </c:numRef>
          </c:cat>
          <c:val>
            <c:numRef>
              <c:f>Graphs!$C$26:$H$26</c:f>
              <c:numCache>
                <c:formatCode>0%</c:formatCode>
                <c:ptCount val="6"/>
                <c:pt idx="0">
                  <c:v>0.14625390124659488</c:v>
                </c:pt>
                <c:pt idx="1">
                  <c:v>0.10673698536917318</c:v>
                </c:pt>
                <c:pt idx="2">
                  <c:v>3.8372303788290735E-2</c:v>
                </c:pt>
                <c:pt idx="3">
                  <c:v>4.4567078972407227E-2</c:v>
                </c:pt>
                <c:pt idx="4">
                  <c:v>0.14979672987329001</c:v>
                </c:pt>
                <c:pt idx="5">
                  <c:v>0.22845956138454515</c:v>
                </c:pt>
              </c:numCache>
            </c:numRef>
          </c:val>
          <c:extLst>
            <c:ext xmlns:c16="http://schemas.microsoft.com/office/drawing/2014/chart" uri="{C3380CC4-5D6E-409C-BE32-E72D297353CC}">
              <c16:uniqueId val="{00000000-C763-4C8B-BD73-42B44407CB8B}"/>
            </c:ext>
          </c:extLst>
        </c:ser>
        <c:dLbls>
          <c:dLblPos val="outEnd"/>
          <c:showLegendKey val="0"/>
          <c:showVal val="1"/>
          <c:showCatName val="0"/>
          <c:showSerName val="0"/>
          <c:showPercent val="0"/>
          <c:showBubbleSize val="0"/>
        </c:dLbls>
        <c:gapWidth val="219"/>
        <c:overlap val="-27"/>
        <c:axId val="28709071"/>
        <c:axId val="28706191"/>
      </c:barChart>
      <c:catAx>
        <c:axId val="287090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8706191"/>
        <c:crosses val="autoZero"/>
        <c:auto val="1"/>
        <c:lblAlgn val="ctr"/>
        <c:lblOffset val="100"/>
        <c:noMultiLvlLbl val="0"/>
      </c:catAx>
      <c:valAx>
        <c:axId val="28706191"/>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870907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HistoricalData_GS!$B$1</c:f>
              <c:strCache>
                <c:ptCount val="1"/>
                <c:pt idx="0">
                  <c:v>Close/Last</c:v>
                </c:pt>
              </c:strCache>
            </c:strRef>
          </c:tx>
          <c:spPr>
            <a:ln w="28575" cap="rnd">
              <a:solidFill>
                <a:schemeClr val="accent1"/>
              </a:solidFill>
              <a:round/>
            </a:ln>
            <a:effectLst/>
          </c:spPr>
          <c:marker>
            <c:symbol val="none"/>
          </c:marker>
          <c:cat>
            <c:strRef>
              <c:f>HistoricalData_GS!$A$2:$A$252</c:f>
              <c:strCache>
                <c:ptCount val="251"/>
                <c:pt idx="0">
                  <c:v>09/06/2022</c:v>
                </c:pt>
                <c:pt idx="1">
                  <c:v>09/07/2022</c:v>
                </c:pt>
                <c:pt idx="2">
                  <c:v>09/08/2022</c:v>
                </c:pt>
                <c:pt idx="3">
                  <c:v>09/09/2022</c:v>
                </c:pt>
                <c:pt idx="4">
                  <c:v>09/12/2022</c:v>
                </c:pt>
                <c:pt idx="5">
                  <c:v>09/13/2022</c:v>
                </c:pt>
                <c:pt idx="6">
                  <c:v>09/14/2022</c:v>
                </c:pt>
                <c:pt idx="7">
                  <c:v>09/15/2022</c:v>
                </c:pt>
                <c:pt idx="8">
                  <c:v>09/16/2022</c:v>
                </c:pt>
                <c:pt idx="9">
                  <c:v>09/19/2022</c:v>
                </c:pt>
                <c:pt idx="10">
                  <c:v>09/20/2022</c:v>
                </c:pt>
                <c:pt idx="11">
                  <c:v>09/21/2022</c:v>
                </c:pt>
                <c:pt idx="12">
                  <c:v>09/22/2022</c:v>
                </c:pt>
                <c:pt idx="13">
                  <c:v>09/23/2022</c:v>
                </c:pt>
                <c:pt idx="14">
                  <c:v>09/26/2022</c:v>
                </c:pt>
                <c:pt idx="15">
                  <c:v>09/27/2022</c:v>
                </c:pt>
                <c:pt idx="16">
                  <c:v>09/28/2022</c:v>
                </c:pt>
                <c:pt idx="17">
                  <c:v>09/29/2022</c:v>
                </c:pt>
                <c:pt idx="18">
                  <c:v>09/30/2022</c:v>
                </c:pt>
                <c:pt idx="19">
                  <c:v>10/03/2022</c:v>
                </c:pt>
                <c:pt idx="20">
                  <c:v>10/04/2022</c:v>
                </c:pt>
                <c:pt idx="21">
                  <c:v>10/05/2022</c:v>
                </c:pt>
                <c:pt idx="22">
                  <c:v>10/06/2022</c:v>
                </c:pt>
                <c:pt idx="23">
                  <c:v>10/07/2022</c:v>
                </c:pt>
                <c:pt idx="24">
                  <c:v>10/10/2022</c:v>
                </c:pt>
                <c:pt idx="25">
                  <c:v>10/11/2022</c:v>
                </c:pt>
                <c:pt idx="26">
                  <c:v>10/12/2022</c:v>
                </c:pt>
                <c:pt idx="27">
                  <c:v>10/13/2022</c:v>
                </c:pt>
                <c:pt idx="28">
                  <c:v>10/14/2022</c:v>
                </c:pt>
                <c:pt idx="29">
                  <c:v>10/17/2022</c:v>
                </c:pt>
                <c:pt idx="30">
                  <c:v>10/18/2022</c:v>
                </c:pt>
                <c:pt idx="31">
                  <c:v>10/19/2022</c:v>
                </c:pt>
                <c:pt idx="32">
                  <c:v>10/20/2022</c:v>
                </c:pt>
                <c:pt idx="33">
                  <c:v>10/21/2022</c:v>
                </c:pt>
                <c:pt idx="34">
                  <c:v>10/24/2022</c:v>
                </c:pt>
                <c:pt idx="35">
                  <c:v>10/25/2022</c:v>
                </c:pt>
                <c:pt idx="36">
                  <c:v>10/26/2022</c:v>
                </c:pt>
                <c:pt idx="37">
                  <c:v>10/27/2022</c:v>
                </c:pt>
                <c:pt idx="38">
                  <c:v>10/28/2022</c:v>
                </c:pt>
                <c:pt idx="39">
                  <c:v>10/31/2022</c:v>
                </c:pt>
                <c:pt idx="40">
                  <c:v>11/01/2022</c:v>
                </c:pt>
                <c:pt idx="41">
                  <c:v>11/02/2022</c:v>
                </c:pt>
                <c:pt idx="42">
                  <c:v>11/03/2022</c:v>
                </c:pt>
                <c:pt idx="43">
                  <c:v>11/04/2022</c:v>
                </c:pt>
                <c:pt idx="44">
                  <c:v>11/07/2022</c:v>
                </c:pt>
                <c:pt idx="45">
                  <c:v>11/08/2022</c:v>
                </c:pt>
                <c:pt idx="46">
                  <c:v>11/09/2022</c:v>
                </c:pt>
                <c:pt idx="47">
                  <c:v>11/10/2022</c:v>
                </c:pt>
                <c:pt idx="48">
                  <c:v>11/11/2022</c:v>
                </c:pt>
                <c:pt idx="49">
                  <c:v>11/14/2022</c:v>
                </c:pt>
                <c:pt idx="50">
                  <c:v>11/15/2022</c:v>
                </c:pt>
                <c:pt idx="51">
                  <c:v>11/16/2022</c:v>
                </c:pt>
                <c:pt idx="52">
                  <c:v>11/17/2022</c:v>
                </c:pt>
                <c:pt idx="53">
                  <c:v>11/18/2022</c:v>
                </c:pt>
                <c:pt idx="54">
                  <c:v>11/21/2022</c:v>
                </c:pt>
                <c:pt idx="55">
                  <c:v>11/22/2022</c:v>
                </c:pt>
                <c:pt idx="56">
                  <c:v>11/23/2022</c:v>
                </c:pt>
                <c:pt idx="57">
                  <c:v>11/25/2022</c:v>
                </c:pt>
                <c:pt idx="58">
                  <c:v>11/28/2022</c:v>
                </c:pt>
                <c:pt idx="59">
                  <c:v>11/29/2022</c:v>
                </c:pt>
                <c:pt idx="60">
                  <c:v>11/30/2022</c:v>
                </c:pt>
                <c:pt idx="61">
                  <c:v>12/01/2022</c:v>
                </c:pt>
                <c:pt idx="62">
                  <c:v>12/02/2022</c:v>
                </c:pt>
                <c:pt idx="63">
                  <c:v>12/05/2022</c:v>
                </c:pt>
                <c:pt idx="64">
                  <c:v>12/06/2022</c:v>
                </c:pt>
                <c:pt idx="65">
                  <c:v>12/07/2022</c:v>
                </c:pt>
                <c:pt idx="66">
                  <c:v>12/08/2022</c:v>
                </c:pt>
                <c:pt idx="67">
                  <c:v>12/09/2022</c:v>
                </c:pt>
                <c:pt idx="68">
                  <c:v>12/12/2022</c:v>
                </c:pt>
                <c:pt idx="69">
                  <c:v>12/13/2022</c:v>
                </c:pt>
                <c:pt idx="70">
                  <c:v>12/14/2022</c:v>
                </c:pt>
                <c:pt idx="71">
                  <c:v>12/15/2022</c:v>
                </c:pt>
                <c:pt idx="72">
                  <c:v>12/16/2022</c:v>
                </c:pt>
                <c:pt idx="73">
                  <c:v>12/19/2022</c:v>
                </c:pt>
                <c:pt idx="74">
                  <c:v>12/20/2022</c:v>
                </c:pt>
                <c:pt idx="75">
                  <c:v>12/21/2022</c:v>
                </c:pt>
                <c:pt idx="76">
                  <c:v>12/22/2022</c:v>
                </c:pt>
                <c:pt idx="77">
                  <c:v>12/23/2022</c:v>
                </c:pt>
                <c:pt idx="78">
                  <c:v>12/27/2022</c:v>
                </c:pt>
                <c:pt idx="79">
                  <c:v>12/28/2022</c:v>
                </c:pt>
                <c:pt idx="80">
                  <c:v>12/29/2022</c:v>
                </c:pt>
                <c:pt idx="81">
                  <c:v>12/30/2022</c:v>
                </c:pt>
                <c:pt idx="82">
                  <c:v>01/03/2023</c:v>
                </c:pt>
                <c:pt idx="83">
                  <c:v>01/04/2023</c:v>
                </c:pt>
                <c:pt idx="84">
                  <c:v>01/05/2023</c:v>
                </c:pt>
                <c:pt idx="85">
                  <c:v>01/06/2023</c:v>
                </c:pt>
                <c:pt idx="86">
                  <c:v>01/09/2023</c:v>
                </c:pt>
                <c:pt idx="87">
                  <c:v>01/10/2023</c:v>
                </c:pt>
                <c:pt idx="88">
                  <c:v>01/11/2023</c:v>
                </c:pt>
                <c:pt idx="89">
                  <c:v>01/12/2023</c:v>
                </c:pt>
                <c:pt idx="90">
                  <c:v>01/13/2023</c:v>
                </c:pt>
                <c:pt idx="91">
                  <c:v>01/17/2023</c:v>
                </c:pt>
                <c:pt idx="92">
                  <c:v>01/18/2023</c:v>
                </c:pt>
                <c:pt idx="93">
                  <c:v>01/19/2023</c:v>
                </c:pt>
                <c:pt idx="94">
                  <c:v>01/20/2023</c:v>
                </c:pt>
                <c:pt idx="95">
                  <c:v>01/23/2023</c:v>
                </c:pt>
                <c:pt idx="96">
                  <c:v>01/24/2023</c:v>
                </c:pt>
                <c:pt idx="97">
                  <c:v>01/25/2023</c:v>
                </c:pt>
                <c:pt idx="98">
                  <c:v>01/26/2023</c:v>
                </c:pt>
                <c:pt idx="99">
                  <c:v>01/27/2023</c:v>
                </c:pt>
                <c:pt idx="100">
                  <c:v>01/30/2023</c:v>
                </c:pt>
                <c:pt idx="101">
                  <c:v>01/31/2023</c:v>
                </c:pt>
                <c:pt idx="102">
                  <c:v>02/01/2023</c:v>
                </c:pt>
                <c:pt idx="103">
                  <c:v>02/02/2023</c:v>
                </c:pt>
                <c:pt idx="104">
                  <c:v>02/03/2023</c:v>
                </c:pt>
                <c:pt idx="105">
                  <c:v>02/06/2023</c:v>
                </c:pt>
                <c:pt idx="106">
                  <c:v>02/07/2023</c:v>
                </c:pt>
                <c:pt idx="107">
                  <c:v>02/08/2023</c:v>
                </c:pt>
                <c:pt idx="108">
                  <c:v>02/09/2023</c:v>
                </c:pt>
                <c:pt idx="109">
                  <c:v>02/10/2023</c:v>
                </c:pt>
                <c:pt idx="110">
                  <c:v>02/13/2023</c:v>
                </c:pt>
                <c:pt idx="111">
                  <c:v>02/14/2023</c:v>
                </c:pt>
                <c:pt idx="112">
                  <c:v>02/15/2023</c:v>
                </c:pt>
                <c:pt idx="113">
                  <c:v>02/16/2023</c:v>
                </c:pt>
                <c:pt idx="114">
                  <c:v>02/17/2023</c:v>
                </c:pt>
                <c:pt idx="115">
                  <c:v>02/21/2023</c:v>
                </c:pt>
                <c:pt idx="116">
                  <c:v>02/22/2023</c:v>
                </c:pt>
                <c:pt idx="117">
                  <c:v>02/23/2023</c:v>
                </c:pt>
                <c:pt idx="118">
                  <c:v>02/24/2023</c:v>
                </c:pt>
                <c:pt idx="119">
                  <c:v>02/27/2023</c:v>
                </c:pt>
                <c:pt idx="120">
                  <c:v>02/28/2023</c:v>
                </c:pt>
                <c:pt idx="121">
                  <c:v>03/01/2023</c:v>
                </c:pt>
                <c:pt idx="122">
                  <c:v>03/02/2023</c:v>
                </c:pt>
                <c:pt idx="123">
                  <c:v>03/03/2023</c:v>
                </c:pt>
                <c:pt idx="124">
                  <c:v>03/06/2023</c:v>
                </c:pt>
                <c:pt idx="125">
                  <c:v>03/07/2023</c:v>
                </c:pt>
                <c:pt idx="126">
                  <c:v>03/08/2023</c:v>
                </c:pt>
                <c:pt idx="127">
                  <c:v>03/09/2023</c:v>
                </c:pt>
                <c:pt idx="128">
                  <c:v>03/10/2023</c:v>
                </c:pt>
                <c:pt idx="129">
                  <c:v>03/13/2023</c:v>
                </c:pt>
                <c:pt idx="130">
                  <c:v>03/14/2023</c:v>
                </c:pt>
                <c:pt idx="131">
                  <c:v>03/15/2023</c:v>
                </c:pt>
                <c:pt idx="132">
                  <c:v>03/16/2023</c:v>
                </c:pt>
                <c:pt idx="133">
                  <c:v>03/17/2023</c:v>
                </c:pt>
                <c:pt idx="134">
                  <c:v>03/20/2023</c:v>
                </c:pt>
                <c:pt idx="135">
                  <c:v>03/21/2023</c:v>
                </c:pt>
                <c:pt idx="136">
                  <c:v>03/22/2023</c:v>
                </c:pt>
                <c:pt idx="137">
                  <c:v>03/23/2023</c:v>
                </c:pt>
                <c:pt idx="138">
                  <c:v>03/24/2023</c:v>
                </c:pt>
                <c:pt idx="139">
                  <c:v>03/27/2023</c:v>
                </c:pt>
                <c:pt idx="140">
                  <c:v>03/28/2023</c:v>
                </c:pt>
                <c:pt idx="141">
                  <c:v>03/29/2023</c:v>
                </c:pt>
                <c:pt idx="142">
                  <c:v>03/30/2023</c:v>
                </c:pt>
                <c:pt idx="143">
                  <c:v>03/31/2023</c:v>
                </c:pt>
                <c:pt idx="144">
                  <c:v>04/03/2023</c:v>
                </c:pt>
                <c:pt idx="145">
                  <c:v>04/04/2023</c:v>
                </c:pt>
                <c:pt idx="146">
                  <c:v>04/05/2023</c:v>
                </c:pt>
                <c:pt idx="147">
                  <c:v>04/06/2023</c:v>
                </c:pt>
                <c:pt idx="148">
                  <c:v>04/10/2023</c:v>
                </c:pt>
                <c:pt idx="149">
                  <c:v>04/11/2023</c:v>
                </c:pt>
                <c:pt idx="150">
                  <c:v>04/12/2023</c:v>
                </c:pt>
                <c:pt idx="151">
                  <c:v>04/13/2023</c:v>
                </c:pt>
                <c:pt idx="152">
                  <c:v>04/14/2023</c:v>
                </c:pt>
                <c:pt idx="153">
                  <c:v>04/17/2023</c:v>
                </c:pt>
                <c:pt idx="154">
                  <c:v>04/18/2023</c:v>
                </c:pt>
                <c:pt idx="155">
                  <c:v>04/19/2023</c:v>
                </c:pt>
                <c:pt idx="156">
                  <c:v>04/20/2023</c:v>
                </c:pt>
                <c:pt idx="157">
                  <c:v>04/21/2023</c:v>
                </c:pt>
                <c:pt idx="158">
                  <c:v>04/24/2023</c:v>
                </c:pt>
                <c:pt idx="159">
                  <c:v>04/25/2023</c:v>
                </c:pt>
                <c:pt idx="160">
                  <c:v>04/26/2023</c:v>
                </c:pt>
                <c:pt idx="161">
                  <c:v>04/27/2023</c:v>
                </c:pt>
                <c:pt idx="162">
                  <c:v>04/28/2023</c:v>
                </c:pt>
                <c:pt idx="163">
                  <c:v>05/01/2023</c:v>
                </c:pt>
                <c:pt idx="164">
                  <c:v>05/02/2023</c:v>
                </c:pt>
                <c:pt idx="165">
                  <c:v>05/03/2023</c:v>
                </c:pt>
                <c:pt idx="166">
                  <c:v>05/04/2023</c:v>
                </c:pt>
                <c:pt idx="167">
                  <c:v>05/05/2023</c:v>
                </c:pt>
                <c:pt idx="168">
                  <c:v>05/08/2023</c:v>
                </c:pt>
                <c:pt idx="169">
                  <c:v>05/09/2023</c:v>
                </c:pt>
                <c:pt idx="170">
                  <c:v>05/10/2023</c:v>
                </c:pt>
                <c:pt idx="171">
                  <c:v>05/11/2023</c:v>
                </c:pt>
                <c:pt idx="172">
                  <c:v>05/12/2023</c:v>
                </c:pt>
                <c:pt idx="173">
                  <c:v>05/15/2023</c:v>
                </c:pt>
                <c:pt idx="174">
                  <c:v>05/16/2023</c:v>
                </c:pt>
                <c:pt idx="175">
                  <c:v>05/17/2023</c:v>
                </c:pt>
                <c:pt idx="176">
                  <c:v>05/18/2023</c:v>
                </c:pt>
                <c:pt idx="177">
                  <c:v>05/19/2023</c:v>
                </c:pt>
                <c:pt idx="178">
                  <c:v>05/22/2023</c:v>
                </c:pt>
                <c:pt idx="179">
                  <c:v>05/23/2023</c:v>
                </c:pt>
                <c:pt idx="180">
                  <c:v>05/24/2023</c:v>
                </c:pt>
                <c:pt idx="181">
                  <c:v>05/25/2023</c:v>
                </c:pt>
                <c:pt idx="182">
                  <c:v>05/26/2023</c:v>
                </c:pt>
                <c:pt idx="183">
                  <c:v>05/30/2023</c:v>
                </c:pt>
                <c:pt idx="184">
                  <c:v>05/31/2023</c:v>
                </c:pt>
                <c:pt idx="185">
                  <c:v>06/01/2023</c:v>
                </c:pt>
                <c:pt idx="186">
                  <c:v>06/02/2023</c:v>
                </c:pt>
                <c:pt idx="187">
                  <c:v>06/05/2023</c:v>
                </c:pt>
                <c:pt idx="188">
                  <c:v>06/06/2023</c:v>
                </c:pt>
                <c:pt idx="189">
                  <c:v>06/07/2023</c:v>
                </c:pt>
                <c:pt idx="190">
                  <c:v>06/08/2023</c:v>
                </c:pt>
                <c:pt idx="191">
                  <c:v>06/09/2023</c:v>
                </c:pt>
                <c:pt idx="192">
                  <c:v>06/12/2023</c:v>
                </c:pt>
                <c:pt idx="193">
                  <c:v>06/13/2023</c:v>
                </c:pt>
                <c:pt idx="194">
                  <c:v>06/14/2023</c:v>
                </c:pt>
                <c:pt idx="195">
                  <c:v>06/15/2023</c:v>
                </c:pt>
                <c:pt idx="196">
                  <c:v>06/16/2023</c:v>
                </c:pt>
                <c:pt idx="197">
                  <c:v>06/20/2023</c:v>
                </c:pt>
                <c:pt idx="198">
                  <c:v>06/21/2023</c:v>
                </c:pt>
                <c:pt idx="199">
                  <c:v>06/22/2023</c:v>
                </c:pt>
                <c:pt idx="200">
                  <c:v>06/23/2023</c:v>
                </c:pt>
                <c:pt idx="201">
                  <c:v>06/26/2023</c:v>
                </c:pt>
                <c:pt idx="202">
                  <c:v>06/27/2023</c:v>
                </c:pt>
                <c:pt idx="203">
                  <c:v>06/28/2023</c:v>
                </c:pt>
                <c:pt idx="204">
                  <c:v>06/29/2023</c:v>
                </c:pt>
                <c:pt idx="205">
                  <c:v>06/30/2023</c:v>
                </c:pt>
                <c:pt idx="206">
                  <c:v>07/03/2023</c:v>
                </c:pt>
                <c:pt idx="207">
                  <c:v>07/05/2023</c:v>
                </c:pt>
                <c:pt idx="208">
                  <c:v>07/06/2023</c:v>
                </c:pt>
                <c:pt idx="209">
                  <c:v>07/07/2023</c:v>
                </c:pt>
                <c:pt idx="210">
                  <c:v>07/10/2023</c:v>
                </c:pt>
                <c:pt idx="211">
                  <c:v>07/11/2023</c:v>
                </c:pt>
                <c:pt idx="212">
                  <c:v>07/12/2023</c:v>
                </c:pt>
                <c:pt idx="213">
                  <c:v>07/13/2023</c:v>
                </c:pt>
                <c:pt idx="214">
                  <c:v>07/14/2023</c:v>
                </c:pt>
                <c:pt idx="215">
                  <c:v>07/17/2023</c:v>
                </c:pt>
                <c:pt idx="216">
                  <c:v>07/18/2023</c:v>
                </c:pt>
                <c:pt idx="217">
                  <c:v>07/19/2023</c:v>
                </c:pt>
                <c:pt idx="218">
                  <c:v>07/20/2023</c:v>
                </c:pt>
                <c:pt idx="219">
                  <c:v>07/21/2023</c:v>
                </c:pt>
                <c:pt idx="220">
                  <c:v>07/24/2023</c:v>
                </c:pt>
                <c:pt idx="221">
                  <c:v>07/25/2023</c:v>
                </c:pt>
                <c:pt idx="222">
                  <c:v>07/26/2023</c:v>
                </c:pt>
                <c:pt idx="223">
                  <c:v>07/27/2023</c:v>
                </c:pt>
                <c:pt idx="224">
                  <c:v>07/28/2023</c:v>
                </c:pt>
                <c:pt idx="225">
                  <c:v>07/31/2023</c:v>
                </c:pt>
                <c:pt idx="226">
                  <c:v>08/01/2023</c:v>
                </c:pt>
                <c:pt idx="227">
                  <c:v>08/02/2023</c:v>
                </c:pt>
                <c:pt idx="228">
                  <c:v>08/03/2023</c:v>
                </c:pt>
                <c:pt idx="229">
                  <c:v>08/04/2023</c:v>
                </c:pt>
                <c:pt idx="230">
                  <c:v>08/07/2023</c:v>
                </c:pt>
                <c:pt idx="231">
                  <c:v>08/08/2023</c:v>
                </c:pt>
                <c:pt idx="232">
                  <c:v>08/09/2023</c:v>
                </c:pt>
                <c:pt idx="233">
                  <c:v>08/10/2023</c:v>
                </c:pt>
                <c:pt idx="234">
                  <c:v>08/11/2023</c:v>
                </c:pt>
                <c:pt idx="235">
                  <c:v>08/14/2023</c:v>
                </c:pt>
                <c:pt idx="236">
                  <c:v>08/15/2023</c:v>
                </c:pt>
                <c:pt idx="237">
                  <c:v>08/16/2023</c:v>
                </c:pt>
                <c:pt idx="238">
                  <c:v>08/17/2023</c:v>
                </c:pt>
                <c:pt idx="239">
                  <c:v>08/18/2023</c:v>
                </c:pt>
                <c:pt idx="240">
                  <c:v>08/21/2023</c:v>
                </c:pt>
                <c:pt idx="241">
                  <c:v>08/22/2023</c:v>
                </c:pt>
                <c:pt idx="242">
                  <c:v>08/23/2023</c:v>
                </c:pt>
                <c:pt idx="243">
                  <c:v>08/24/2023</c:v>
                </c:pt>
                <c:pt idx="244">
                  <c:v>08/25/2023</c:v>
                </c:pt>
                <c:pt idx="245">
                  <c:v>08/28/2023</c:v>
                </c:pt>
                <c:pt idx="246">
                  <c:v>08/29/2023</c:v>
                </c:pt>
                <c:pt idx="247">
                  <c:v>08/30/2023</c:v>
                </c:pt>
                <c:pt idx="248">
                  <c:v>08/31/2023</c:v>
                </c:pt>
                <c:pt idx="249">
                  <c:v>09/01/2023</c:v>
                </c:pt>
                <c:pt idx="250">
                  <c:v>09/05/2023</c:v>
                </c:pt>
              </c:strCache>
            </c:strRef>
          </c:cat>
          <c:val>
            <c:numRef>
              <c:f>HistoricalData_GS!$B$2:$B$252</c:f>
              <c:numCache>
                <c:formatCode>General</c:formatCode>
                <c:ptCount val="251"/>
                <c:pt idx="0">
                  <c:v>326.49</c:v>
                </c:pt>
                <c:pt idx="1">
                  <c:v>330.56</c:v>
                </c:pt>
                <c:pt idx="2">
                  <c:v>335.38</c:v>
                </c:pt>
                <c:pt idx="3">
                  <c:v>340.1</c:v>
                </c:pt>
                <c:pt idx="4">
                  <c:v>342.58</c:v>
                </c:pt>
                <c:pt idx="5">
                  <c:v>328.39</c:v>
                </c:pt>
                <c:pt idx="6">
                  <c:v>327.26</c:v>
                </c:pt>
                <c:pt idx="7">
                  <c:v>331.62</c:v>
                </c:pt>
                <c:pt idx="8">
                  <c:v>326.20999999999998</c:v>
                </c:pt>
                <c:pt idx="9">
                  <c:v>328.66</c:v>
                </c:pt>
                <c:pt idx="10">
                  <c:v>323.26</c:v>
                </c:pt>
                <c:pt idx="11">
                  <c:v>320.70999999999998</c:v>
                </c:pt>
                <c:pt idx="12">
                  <c:v>312.92</c:v>
                </c:pt>
                <c:pt idx="13">
                  <c:v>301.97000000000003</c:v>
                </c:pt>
                <c:pt idx="14">
                  <c:v>294.62</c:v>
                </c:pt>
                <c:pt idx="15">
                  <c:v>291.38</c:v>
                </c:pt>
                <c:pt idx="16">
                  <c:v>300.79000000000002</c:v>
                </c:pt>
                <c:pt idx="17">
                  <c:v>296.11</c:v>
                </c:pt>
                <c:pt idx="18">
                  <c:v>293.05</c:v>
                </c:pt>
                <c:pt idx="19">
                  <c:v>299.14999999999998</c:v>
                </c:pt>
                <c:pt idx="20">
                  <c:v>314.87</c:v>
                </c:pt>
                <c:pt idx="21">
                  <c:v>309</c:v>
                </c:pt>
                <c:pt idx="22">
                  <c:v>304.67</c:v>
                </c:pt>
                <c:pt idx="23">
                  <c:v>301.08</c:v>
                </c:pt>
                <c:pt idx="24">
                  <c:v>300.54000000000002</c:v>
                </c:pt>
                <c:pt idx="25">
                  <c:v>294.20999999999998</c:v>
                </c:pt>
                <c:pt idx="26">
                  <c:v>295.31</c:v>
                </c:pt>
                <c:pt idx="27">
                  <c:v>307.07</c:v>
                </c:pt>
                <c:pt idx="28">
                  <c:v>299.99</c:v>
                </c:pt>
                <c:pt idx="29">
                  <c:v>306.70999999999998</c:v>
                </c:pt>
                <c:pt idx="30">
                  <c:v>313.85000000000002</c:v>
                </c:pt>
                <c:pt idx="31">
                  <c:v>311.76</c:v>
                </c:pt>
                <c:pt idx="32">
                  <c:v>310.81</c:v>
                </c:pt>
                <c:pt idx="33">
                  <c:v>325.10000000000002</c:v>
                </c:pt>
                <c:pt idx="34">
                  <c:v>328.7</c:v>
                </c:pt>
                <c:pt idx="35">
                  <c:v>332.4</c:v>
                </c:pt>
                <c:pt idx="36">
                  <c:v>335.69</c:v>
                </c:pt>
                <c:pt idx="37">
                  <c:v>337.18</c:v>
                </c:pt>
                <c:pt idx="38">
                  <c:v>341.82</c:v>
                </c:pt>
                <c:pt idx="39">
                  <c:v>344.51</c:v>
                </c:pt>
                <c:pt idx="40">
                  <c:v>348.58</c:v>
                </c:pt>
                <c:pt idx="41">
                  <c:v>349.79</c:v>
                </c:pt>
                <c:pt idx="42">
                  <c:v>348.87</c:v>
                </c:pt>
                <c:pt idx="43">
                  <c:v>357.91</c:v>
                </c:pt>
                <c:pt idx="44">
                  <c:v>362.56</c:v>
                </c:pt>
                <c:pt idx="45">
                  <c:v>364.02</c:v>
                </c:pt>
                <c:pt idx="46">
                  <c:v>362</c:v>
                </c:pt>
                <c:pt idx="47">
                  <c:v>378.31</c:v>
                </c:pt>
                <c:pt idx="48">
                  <c:v>385.17</c:v>
                </c:pt>
                <c:pt idx="49">
                  <c:v>382.36</c:v>
                </c:pt>
                <c:pt idx="50">
                  <c:v>382.88</c:v>
                </c:pt>
                <c:pt idx="51">
                  <c:v>382.33</c:v>
                </c:pt>
                <c:pt idx="52">
                  <c:v>379.78</c:v>
                </c:pt>
                <c:pt idx="53">
                  <c:v>379.2</c:v>
                </c:pt>
                <c:pt idx="54">
                  <c:v>380.21</c:v>
                </c:pt>
                <c:pt idx="55">
                  <c:v>383.87</c:v>
                </c:pt>
                <c:pt idx="56">
                  <c:v>386.25</c:v>
                </c:pt>
                <c:pt idx="57">
                  <c:v>388.86</c:v>
                </c:pt>
                <c:pt idx="58">
                  <c:v>382.36</c:v>
                </c:pt>
                <c:pt idx="59">
                  <c:v>383.71</c:v>
                </c:pt>
                <c:pt idx="60">
                  <c:v>386.15</c:v>
                </c:pt>
                <c:pt idx="61">
                  <c:v>383.81</c:v>
                </c:pt>
                <c:pt idx="62">
                  <c:v>380.58</c:v>
                </c:pt>
                <c:pt idx="63">
                  <c:v>371.54</c:v>
                </c:pt>
                <c:pt idx="64">
                  <c:v>362.91</c:v>
                </c:pt>
                <c:pt idx="65">
                  <c:v>359.92</c:v>
                </c:pt>
                <c:pt idx="66">
                  <c:v>358.08</c:v>
                </c:pt>
                <c:pt idx="67">
                  <c:v>359.14</c:v>
                </c:pt>
                <c:pt idx="68">
                  <c:v>363.18</c:v>
                </c:pt>
                <c:pt idx="69">
                  <c:v>368.69</c:v>
                </c:pt>
                <c:pt idx="70">
                  <c:v>360.38</c:v>
                </c:pt>
                <c:pt idx="71">
                  <c:v>349.83</c:v>
                </c:pt>
                <c:pt idx="72">
                  <c:v>346.35</c:v>
                </c:pt>
                <c:pt idx="73">
                  <c:v>344.61</c:v>
                </c:pt>
                <c:pt idx="74">
                  <c:v>344.49</c:v>
                </c:pt>
                <c:pt idx="75">
                  <c:v>350.16</c:v>
                </c:pt>
                <c:pt idx="76">
                  <c:v>345.58</c:v>
                </c:pt>
                <c:pt idx="77">
                  <c:v>345.51</c:v>
                </c:pt>
                <c:pt idx="78">
                  <c:v>341.97</c:v>
                </c:pt>
                <c:pt idx="79">
                  <c:v>340.87</c:v>
                </c:pt>
                <c:pt idx="80">
                  <c:v>343.43</c:v>
                </c:pt>
                <c:pt idx="81">
                  <c:v>343.38</c:v>
                </c:pt>
                <c:pt idx="82">
                  <c:v>346.22</c:v>
                </c:pt>
                <c:pt idx="83">
                  <c:v>347.7</c:v>
                </c:pt>
                <c:pt idx="84">
                  <c:v>343.76</c:v>
                </c:pt>
                <c:pt idx="85">
                  <c:v>348.08</c:v>
                </c:pt>
                <c:pt idx="86">
                  <c:v>353</c:v>
                </c:pt>
                <c:pt idx="87">
                  <c:v>357.36</c:v>
                </c:pt>
                <c:pt idx="88">
                  <c:v>364.48</c:v>
                </c:pt>
                <c:pt idx="89">
                  <c:v>369.94</c:v>
                </c:pt>
                <c:pt idx="90">
                  <c:v>374</c:v>
                </c:pt>
                <c:pt idx="91">
                  <c:v>349.92</c:v>
                </c:pt>
                <c:pt idx="92">
                  <c:v>349.09</c:v>
                </c:pt>
                <c:pt idx="93">
                  <c:v>350.75</c:v>
                </c:pt>
                <c:pt idx="94">
                  <c:v>341.84</c:v>
                </c:pt>
                <c:pt idx="95">
                  <c:v>349.14</c:v>
                </c:pt>
                <c:pt idx="96">
                  <c:v>348.33</c:v>
                </c:pt>
                <c:pt idx="97">
                  <c:v>349.63</c:v>
                </c:pt>
                <c:pt idx="98">
                  <c:v>354.97</c:v>
                </c:pt>
                <c:pt idx="99">
                  <c:v>353.7</c:v>
                </c:pt>
                <c:pt idx="100">
                  <c:v>357.46</c:v>
                </c:pt>
                <c:pt idx="101">
                  <c:v>365.81</c:v>
                </c:pt>
                <c:pt idx="102">
                  <c:v>365.71</c:v>
                </c:pt>
                <c:pt idx="103">
                  <c:v>369.47</c:v>
                </c:pt>
                <c:pt idx="104">
                  <c:v>369.95</c:v>
                </c:pt>
                <c:pt idx="105">
                  <c:v>370.8</c:v>
                </c:pt>
                <c:pt idx="106">
                  <c:v>374.4</c:v>
                </c:pt>
                <c:pt idx="107">
                  <c:v>375.1</c:v>
                </c:pt>
                <c:pt idx="108">
                  <c:v>367.99</c:v>
                </c:pt>
                <c:pt idx="109">
                  <c:v>371.28</c:v>
                </c:pt>
                <c:pt idx="110">
                  <c:v>374.02</c:v>
                </c:pt>
                <c:pt idx="111">
                  <c:v>371.78</c:v>
                </c:pt>
                <c:pt idx="112">
                  <c:v>374.34</c:v>
                </c:pt>
                <c:pt idx="113">
                  <c:v>370.2</c:v>
                </c:pt>
                <c:pt idx="114">
                  <c:v>368.5</c:v>
                </c:pt>
                <c:pt idx="115">
                  <c:v>361.12</c:v>
                </c:pt>
                <c:pt idx="116">
                  <c:v>360.89</c:v>
                </c:pt>
                <c:pt idx="117">
                  <c:v>363.54</c:v>
                </c:pt>
                <c:pt idx="118">
                  <c:v>363.85</c:v>
                </c:pt>
                <c:pt idx="119">
                  <c:v>365.53</c:v>
                </c:pt>
                <c:pt idx="120">
                  <c:v>351.65</c:v>
                </c:pt>
                <c:pt idx="121">
                  <c:v>346.23</c:v>
                </c:pt>
                <c:pt idx="122">
                  <c:v>349.1</c:v>
                </c:pt>
                <c:pt idx="123">
                  <c:v>357.09</c:v>
                </c:pt>
                <c:pt idx="124">
                  <c:v>357.05</c:v>
                </c:pt>
                <c:pt idx="125">
                  <c:v>346.08</c:v>
                </c:pt>
                <c:pt idx="126">
                  <c:v>349.29</c:v>
                </c:pt>
                <c:pt idx="127">
                  <c:v>342.09</c:v>
                </c:pt>
                <c:pt idx="128">
                  <c:v>327.67</c:v>
                </c:pt>
                <c:pt idx="129">
                  <c:v>315.51</c:v>
                </c:pt>
                <c:pt idx="130">
                  <c:v>322.14999999999998</c:v>
                </c:pt>
                <c:pt idx="131">
                  <c:v>312.19</c:v>
                </c:pt>
                <c:pt idx="132">
                  <c:v>315.08999999999997</c:v>
                </c:pt>
                <c:pt idx="133">
                  <c:v>303.54000000000002</c:v>
                </c:pt>
                <c:pt idx="134">
                  <c:v>309.52999999999997</c:v>
                </c:pt>
                <c:pt idx="135">
                  <c:v>317.27999999999997</c:v>
                </c:pt>
                <c:pt idx="136">
                  <c:v>313.67</c:v>
                </c:pt>
                <c:pt idx="137">
                  <c:v>314.85000000000002</c:v>
                </c:pt>
                <c:pt idx="138">
                  <c:v>312.57</c:v>
                </c:pt>
                <c:pt idx="139">
                  <c:v>318.52999999999997</c:v>
                </c:pt>
                <c:pt idx="140">
                  <c:v>318.44</c:v>
                </c:pt>
                <c:pt idx="141">
                  <c:v>320.72000000000003</c:v>
                </c:pt>
                <c:pt idx="142">
                  <c:v>321.14</c:v>
                </c:pt>
                <c:pt idx="143">
                  <c:v>327.11</c:v>
                </c:pt>
                <c:pt idx="144">
                  <c:v>326.52</c:v>
                </c:pt>
                <c:pt idx="145">
                  <c:v>322.64999999999998</c:v>
                </c:pt>
                <c:pt idx="146">
                  <c:v>321.52999999999997</c:v>
                </c:pt>
                <c:pt idx="147">
                  <c:v>322.39999999999998</c:v>
                </c:pt>
                <c:pt idx="148">
                  <c:v>324.95999999999998</c:v>
                </c:pt>
                <c:pt idx="149">
                  <c:v>327.37</c:v>
                </c:pt>
                <c:pt idx="150">
                  <c:v>330.24</c:v>
                </c:pt>
                <c:pt idx="151">
                  <c:v>332.13</c:v>
                </c:pt>
                <c:pt idx="152">
                  <c:v>336.92</c:v>
                </c:pt>
                <c:pt idx="153">
                  <c:v>339.68</c:v>
                </c:pt>
                <c:pt idx="154">
                  <c:v>333.91</c:v>
                </c:pt>
                <c:pt idx="155">
                  <c:v>336.89</c:v>
                </c:pt>
                <c:pt idx="156">
                  <c:v>338.71</c:v>
                </c:pt>
                <c:pt idx="157">
                  <c:v>341.66</c:v>
                </c:pt>
                <c:pt idx="158">
                  <c:v>343.96</c:v>
                </c:pt>
                <c:pt idx="159">
                  <c:v>339.48</c:v>
                </c:pt>
                <c:pt idx="160">
                  <c:v>336.56</c:v>
                </c:pt>
                <c:pt idx="161">
                  <c:v>341.6</c:v>
                </c:pt>
                <c:pt idx="162">
                  <c:v>343.44</c:v>
                </c:pt>
                <c:pt idx="163">
                  <c:v>340.57</c:v>
                </c:pt>
                <c:pt idx="164">
                  <c:v>333.37</c:v>
                </c:pt>
                <c:pt idx="165">
                  <c:v>328.65</c:v>
                </c:pt>
                <c:pt idx="166">
                  <c:v>321.26</c:v>
                </c:pt>
                <c:pt idx="167">
                  <c:v>327.02</c:v>
                </c:pt>
                <c:pt idx="168">
                  <c:v>326.51</c:v>
                </c:pt>
                <c:pt idx="169">
                  <c:v>324.77</c:v>
                </c:pt>
                <c:pt idx="170">
                  <c:v>322.55</c:v>
                </c:pt>
                <c:pt idx="171">
                  <c:v>320.72000000000003</c:v>
                </c:pt>
                <c:pt idx="172">
                  <c:v>319.5</c:v>
                </c:pt>
                <c:pt idx="173">
                  <c:v>322.07</c:v>
                </c:pt>
                <c:pt idx="174">
                  <c:v>320.81</c:v>
                </c:pt>
                <c:pt idx="175">
                  <c:v>330.18</c:v>
                </c:pt>
                <c:pt idx="176">
                  <c:v>329.58</c:v>
                </c:pt>
                <c:pt idx="177">
                  <c:v>326.14999999999998</c:v>
                </c:pt>
                <c:pt idx="178">
                  <c:v>324.92</c:v>
                </c:pt>
                <c:pt idx="179">
                  <c:v>323.57</c:v>
                </c:pt>
                <c:pt idx="180">
                  <c:v>319.81</c:v>
                </c:pt>
                <c:pt idx="181">
                  <c:v>323.88</c:v>
                </c:pt>
                <c:pt idx="182">
                  <c:v>332.01</c:v>
                </c:pt>
                <c:pt idx="183">
                  <c:v>330.83</c:v>
                </c:pt>
                <c:pt idx="184">
                  <c:v>323.89999999999998</c:v>
                </c:pt>
                <c:pt idx="185">
                  <c:v>316.39999999999998</c:v>
                </c:pt>
                <c:pt idx="186">
                  <c:v>323.64999999999998</c:v>
                </c:pt>
                <c:pt idx="187">
                  <c:v>321.81</c:v>
                </c:pt>
                <c:pt idx="188">
                  <c:v>326.8</c:v>
                </c:pt>
                <c:pt idx="189">
                  <c:v>335.75</c:v>
                </c:pt>
                <c:pt idx="190">
                  <c:v>335.47</c:v>
                </c:pt>
                <c:pt idx="191">
                  <c:v>336.02</c:v>
                </c:pt>
                <c:pt idx="192">
                  <c:v>339.49</c:v>
                </c:pt>
                <c:pt idx="193">
                  <c:v>342.5</c:v>
                </c:pt>
                <c:pt idx="194">
                  <c:v>338.42</c:v>
                </c:pt>
                <c:pt idx="195">
                  <c:v>339.74</c:v>
                </c:pt>
                <c:pt idx="196">
                  <c:v>338.31</c:v>
                </c:pt>
                <c:pt idx="197">
                  <c:v>330.72</c:v>
                </c:pt>
                <c:pt idx="198">
                  <c:v>325.07</c:v>
                </c:pt>
                <c:pt idx="199">
                  <c:v>319.58</c:v>
                </c:pt>
                <c:pt idx="200">
                  <c:v>314.70999999999998</c:v>
                </c:pt>
                <c:pt idx="201">
                  <c:v>312.36</c:v>
                </c:pt>
                <c:pt idx="202">
                  <c:v>313.45</c:v>
                </c:pt>
                <c:pt idx="203">
                  <c:v>313.66000000000003</c:v>
                </c:pt>
                <c:pt idx="204">
                  <c:v>323.08999999999997</c:v>
                </c:pt>
                <c:pt idx="205">
                  <c:v>322.54000000000002</c:v>
                </c:pt>
                <c:pt idx="206">
                  <c:v>326.61</c:v>
                </c:pt>
                <c:pt idx="207">
                  <c:v>320.05</c:v>
                </c:pt>
                <c:pt idx="208">
                  <c:v>313</c:v>
                </c:pt>
                <c:pt idx="209">
                  <c:v>315.17</c:v>
                </c:pt>
                <c:pt idx="210">
                  <c:v>316.47000000000003</c:v>
                </c:pt>
                <c:pt idx="211">
                  <c:v>320.88</c:v>
                </c:pt>
                <c:pt idx="212">
                  <c:v>326.39999999999998</c:v>
                </c:pt>
                <c:pt idx="213">
                  <c:v>328.68</c:v>
                </c:pt>
                <c:pt idx="214">
                  <c:v>326.19</c:v>
                </c:pt>
                <c:pt idx="215">
                  <c:v>327.2</c:v>
                </c:pt>
                <c:pt idx="216">
                  <c:v>337.27</c:v>
                </c:pt>
                <c:pt idx="217">
                  <c:v>340.55</c:v>
                </c:pt>
                <c:pt idx="218">
                  <c:v>350.86</c:v>
                </c:pt>
                <c:pt idx="219">
                  <c:v>351.96</c:v>
                </c:pt>
                <c:pt idx="220">
                  <c:v>358.93</c:v>
                </c:pt>
                <c:pt idx="221">
                  <c:v>354.7</c:v>
                </c:pt>
                <c:pt idx="222">
                  <c:v>357.56</c:v>
                </c:pt>
                <c:pt idx="223">
                  <c:v>354.51</c:v>
                </c:pt>
                <c:pt idx="224">
                  <c:v>353.23</c:v>
                </c:pt>
                <c:pt idx="225">
                  <c:v>355.87</c:v>
                </c:pt>
                <c:pt idx="226">
                  <c:v>357.72</c:v>
                </c:pt>
                <c:pt idx="227">
                  <c:v>351.1</c:v>
                </c:pt>
                <c:pt idx="228">
                  <c:v>353.16</c:v>
                </c:pt>
                <c:pt idx="229">
                  <c:v>353.22</c:v>
                </c:pt>
                <c:pt idx="230">
                  <c:v>355.56</c:v>
                </c:pt>
                <c:pt idx="231">
                  <c:v>348.26</c:v>
                </c:pt>
                <c:pt idx="232">
                  <c:v>342.69</c:v>
                </c:pt>
                <c:pt idx="233">
                  <c:v>340.4</c:v>
                </c:pt>
                <c:pt idx="234">
                  <c:v>340.73</c:v>
                </c:pt>
                <c:pt idx="235">
                  <c:v>337.74</c:v>
                </c:pt>
                <c:pt idx="236">
                  <c:v>332.21</c:v>
                </c:pt>
                <c:pt idx="237">
                  <c:v>329.11</c:v>
                </c:pt>
                <c:pt idx="238">
                  <c:v>327.52</c:v>
                </c:pt>
                <c:pt idx="239">
                  <c:v>324.93</c:v>
                </c:pt>
                <c:pt idx="240">
                  <c:v>322.06</c:v>
                </c:pt>
                <c:pt idx="241">
                  <c:v>318.79000000000002</c:v>
                </c:pt>
                <c:pt idx="242">
                  <c:v>322.33</c:v>
                </c:pt>
                <c:pt idx="243">
                  <c:v>319.95999999999998</c:v>
                </c:pt>
                <c:pt idx="244">
                  <c:v>320.14999999999998</c:v>
                </c:pt>
                <c:pt idx="245">
                  <c:v>325.97000000000003</c:v>
                </c:pt>
                <c:pt idx="246">
                  <c:v>332.55</c:v>
                </c:pt>
                <c:pt idx="247">
                  <c:v>328.58</c:v>
                </c:pt>
                <c:pt idx="248">
                  <c:v>327.71</c:v>
                </c:pt>
                <c:pt idx="249">
                  <c:v>327.39999999999998</c:v>
                </c:pt>
                <c:pt idx="250">
                  <c:v>323.75</c:v>
                </c:pt>
              </c:numCache>
            </c:numRef>
          </c:val>
          <c:smooth val="0"/>
          <c:extLst>
            <c:ext xmlns:c16="http://schemas.microsoft.com/office/drawing/2014/chart" uri="{C3380CC4-5D6E-409C-BE32-E72D297353CC}">
              <c16:uniqueId val="{00000000-93DE-431A-B109-946933A3C979}"/>
            </c:ext>
          </c:extLst>
        </c:ser>
        <c:dLbls>
          <c:showLegendKey val="0"/>
          <c:showVal val="0"/>
          <c:showCatName val="0"/>
          <c:showSerName val="0"/>
          <c:showPercent val="0"/>
          <c:showBubbleSize val="0"/>
        </c:dLbls>
        <c:smooth val="0"/>
        <c:axId val="370255887"/>
        <c:axId val="370256367"/>
        <c:extLst>
          <c:ext xmlns:c15="http://schemas.microsoft.com/office/drawing/2012/chart" uri="{02D57815-91ED-43cb-92C2-25804820EDAC}">
            <c15:filteredLineSeries>
              <c15:ser>
                <c:idx val="1"/>
                <c:order val="1"/>
                <c:tx>
                  <c:strRef>
                    <c:extLst>
                      <c:ext uri="{02D57815-91ED-43cb-92C2-25804820EDAC}">
                        <c15:formulaRef>
                          <c15:sqref>HistoricalData_GS!$C$1</c15:sqref>
                        </c15:formulaRef>
                      </c:ext>
                    </c:extLst>
                    <c:strCache>
                      <c:ptCount val="1"/>
                      <c:pt idx="0">
                        <c:v>Column1</c:v>
                      </c:pt>
                    </c:strCache>
                  </c:strRef>
                </c:tx>
                <c:spPr>
                  <a:ln w="28575" cap="rnd">
                    <a:solidFill>
                      <a:schemeClr val="accent2"/>
                    </a:solidFill>
                    <a:round/>
                  </a:ln>
                  <a:effectLst/>
                </c:spPr>
                <c:marker>
                  <c:symbol val="none"/>
                </c:marker>
                <c:cat>
                  <c:strRef>
                    <c:extLst>
                      <c:ext uri="{02D57815-91ED-43cb-92C2-25804820EDAC}">
                        <c15:formulaRef>
                          <c15:sqref>HistoricalData_GS!$A$2:$A$252</c15:sqref>
                        </c15:formulaRef>
                      </c:ext>
                    </c:extLst>
                    <c:strCache>
                      <c:ptCount val="251"/>
                      <c:pt idx="0">
                        <c:v>09/06/2022</c:v>
                      </c:pt>
                      <c:pt idx="1">
                        <c:v>09/07/2022</c:v>
                      </c:pt>
                      <c:pt idx="2">
                        <c:v>09/08/2022</c:v>
                      </c:pt>
                      <c:pt idx="3">
                        <c:v>09/09/2022</c:v>
                      </c:pt>
                      <c:pt idx="4">
                        <c:v>09/12/2022</c:v>
                      </c:pt>
                      <c:pt idx="5">
                        <c:v>09/13/2022</c:v>
                      </c:pt>
                      <c:pt idx="6">
                        <c:v>09/14/2022</c:v>
                      </c:pt>
                      <c:pt idx="7">
                        <c:v>09/15/2022</c:v>
                      </c:pt>
                      <c:pt idx="8">
                        <c:v>09/16/2022</c:v>
                      </c:pt>
                      <c:pt idx="9">
                        <c:v>09/19/2022</c:v>
                      </c:pt>
                      <c:pt idx="10">
                        <c:v>09/20/2022</c:v>
                      </c:pt>
                      <c:pt idx="11">
                        <c:v>09/21/2022</c:v>
                      </c:pt>
                      <c:pt idx="12">
                        <c:v>09/22/2022</c:v>
                      </c:pt>
                      <c:pt idx="13">
                        <c:v>09/23/2022</c:v>
                      </c:pt>
                      <c:pt idx="14">
                        <c:v>09/26/2022</c:v>
                      </c:pt>
                      <c:pt idx="15">
                        <c:v>09/27/2022</c:v>
                      </c:pt>
                      <c:pt idx="16">
                        <c:v>09/28/2022</c:v>
                      </c:pt>
                      <c:pt idx="17">
                        <c:v>09/29/2022</c:v>
                      </c:pt>
                      <c:pt idx="18">
                        <c:v>09/30/2022</c:v>
                      </c:pt>
                      <c:pt idx="19">
                        <c:v>10/03/2022</c:v>
                      </c:pt>
                      <c:pt idx="20">
                        <c:v>10/04/2022</c:v>
                      </c:pt>
                      <c:pt idx="21">
                        <c:v>10/05/2022</c:v>
                      </c:pt>
                      <c:pt idx="22">
                        <c:v>10/06/2022</c:v>
                      </c:pt>
                      <c:pt idx="23">
                        <c:v>10/07/2022</c:v>
                      </c:pt>
                      <c:pt idx="24">
                        <c:v>10/10/2022</c:v>
                      </c:pt>
                      <c:pt idx="25">
                        <c:v>10/11/2022</c:v>
                      </c:pt>
                      <c:pt idx="26">
                        <c:v>10/12/2022</c:v>
                      </c:pt>
                      <c:pt idx="27">
                        <c:v>10/13/2022</c:v>
                      </c:pt>
                      <c:pt idx="28">
                        <c:v>10/14/2022</c:v>
                      </c:pt>
                      <c:pt idx="29">
                        <c:v>10/17/2022</c:v>
                      </c:pt>
                      <c:pt idx="30">
                        <c:v>10/18/2022</c:v>
                      </c:pt>
                      <c:pt idx="31">
                        <c:v>10/19/2022</c:v>
                      </c:pt>
                      <c:pt idx="32">
                        <c:v>10/20/2022</c:v>
                      </c:pt>
                      <c:pt idx="33">
                        <c:v>10/21/2022</c:v>
                      </c:pt>
                      <c:pt idx="34">
                        <c:v>10/24/2022</c:v>
                      </c:pt>
                      <c:pt idx="35">
                        <c:v>10/25/2022</c:v>
                      </c:pt>
                      <c:pt idx="36">
                        <c:v>10/26/2022</c:v>
                      </c:pt>
                      <c:pt idx="37">
                        <c:v>10/27/2022</c:v>
                      </c:pt>
                      <c:pt idx="38">
                        <c:v>10/28/2022</c:v>
                      </c:pt>
                      <c:pt idx="39">
                        <c:v>10/31/2022</c:v>
                      </c:pt>
                      <c:pt idx="40">
                        <c:v>11/01/2022</c:v>
                      </c:pt>
                      <c:pt idx="41">
                        <c:v>11/02/2022</c:v>
                      </c:pt>
                      <c:pt idx="42">
                        <c:v>11/03/2022</c:v>
                      </c:pt>
                      <c:pt idx="43">
                        <c:v>11/04/2022</c:v>
                      </c:pt>
                      <c:pt idx="44">
                        <c:v>11/07/2022</c:v>
                      </c:pt>
                      <c:pt idx="45">
                        <c:v>11/08/2022</c:v>
                      </c:pt>
                      <c:pt idx="46">
                        <c:v>11/09/2022</c:v>
                      </c:pt>
                      <c:pt idx="47">
                        <c:v>11/10/2022</c:v>
                      </c:pt>
                      <c:pt idx="48">
                        <c:v>11/11/2022</c:v>
                      </c:pt>
                      <c:pt idx="49">
                        <c:v>11/14/2022</c:v>
                      </c:pt>
                      <c:pt idx="50">
                        <c:v>11/15/2022</c:v>
                      </c:pt>
                      <c:pt idx="51">
                        <c:v>11/16/2022</c:v>
                      </c:pt>
                      <c:pt idx="52">
                        <c:v>11/17/2022</c:v>
                      </c:pt>
                      <c:pt idx="53">
                        <c:v>11/18/2022</c:v>
                      </c:pt>
                      <c:pt idx="54">
                        <c:v>11/21/2022</c:v>
                      </c:pt>
                      <c:pt idx="55">
                        <c:v>11/22/2022</c:v>
                      </c:pt>
                      <c:pt idx="56">
                        <c:v>11/23/2022</c:v>
                      </c:pt>
                      <c:pt idx="57">
                        <c:v>11/25/2022</c:v>
                      </c:pt>
                      <c:pt idx="58">
                        <c:v>11/28/2022</c:v>
                      </c:pt>
                      <c:pt idx="59">
                        <c:v>11/29/2022</c:v>
                      </c:pt>
                      <c:pt idx="60">
                        <c:v>11/30/2022</c:v>
                      </c:pt>
                      <c:pt idx="61">
                        <c:v>12/01/2022</c:v>
                      </c:pt>
                      <c:pt idx="62">
                        <c:v>12/02/2022</c:v>
                      </c:pt>
                      <c:pt idx="63">
                        <c:v>12/05/2022</c:v>
                      </c:pt>
                      <c:pt idx="64">
                        <c:v>12/06/2022</c:v>
                      </c:pt>
                      <c:pt idx="65">
                        <c:v>12/07/2022</c:v>
                      </c:pt>
                      <c:pt idx="66">
                        <c:v>12/08/2022</c:v>
                      </c:pt>
                      <c:pt idx="67">
                        <c:v>12/09/2022</c:v>
                      </c:pt>
                      <c:pt idx="68">
                        <c:v>12/12/2022</c:v>
                      </c:pt>
                      <c:pt idx="69">
                        <c:v>12/13/2022</c:v>
                      </c:pt>
                      <c:pt idx="70">
                        <c:v>12/14/2022</c:v>
                      </c:pt>
                      <c:pt idx="71">
                        <c:v>12/15/2022</c:v>
                      </c:pt>
                      <c:pt idx="72">
                        <c:v>12/16/2022</c:v>
                      </c:pt>
                      <c:pt idx="73">
                        <c:v>12/19/2022</c:v>
                      </c:pt>
                      <c:pt idx="74">
                        <c:v>12/20/2022</c:v>
                      </c:pt>
                      <c:pt idx="75">
                        <c:v>12/21/2022</c:v>
                      </c:pt>
                      <c:pt idx="76">
                        <c:v>12/22/2022</c:v>
                      </c:pt>
                      <c:pt idx="77">
                        <c:v>12/23/2022</c:v>
                      </c:pt>
                      <c:pt idx="78">
                        <c:v>12/27/2022</c:v>
                      </c:pt>
                      <c:pt idx="79">
                        <c:v>12/28/2022</c:v>
                      </c:pt>
                      <c:pt idx="80">
                        <c:v>12/29/2022</c:v>
                      </c:pt>
                      <c:pt idx="81">
                        <c:v>12/30/2022</c:v>
                      </c:pt>
                      <c:pt idx="82">
                        <c:v>01/03/2023</c:v>
                      </c:pt>
                      <c:pt idx="83">
                        <c:v>01/04/2023</c:v>
                      </c:pt>
                      <c:pt idx="84">
                        <c:v>01/05/2023</c:v>
                      </c:pt>
                      <c:pt idx="85">
                        <c:v>01/06/2023</c:v>
                      </c:pt>
                      <c:pt idx="86">
                        <c:v>01/09/2023</c:v>
                      </c:pt>
                      <c:pt idx="87">
                        <c:v>01/10/2023</c:v>
                      </c:pt>
                      <c:pt idx="88">
                        <c:v>01/11/2023</c:v>
                      </c:pt>
                      <c:pt idx="89">
                        <c:v>01/12/2023</c:v>
                      </c:pt>
                      <c:pt idx="90">
                        <c:v>01/13/2023</c:v>
                      </c:pt>
                      <c:pt idx="91">
                        <c:v>01/17/2023</c:v>
                      </c:pt>
                      <c:pt idx="92">
                        <c:v>01/18/2023</c:v>
                      </c:pt>
                      <c:pt idx="93">
                        <c:v>01/19/2023</c:v>
                      </c:pt>
                      <c:pt idx="94">
                        <c:v>01/20/2023</c:v>
                      </c:pt>
                      <c:pt idx="95">
                        <c:v>01/23/2023</c:v>
                      </c:pt>
                      <c:pt idx="96">
                        <c:v>01/24/2023</c:v>
                      </c:pt>
                      <c:pt idx="97">
                        <c:v>01/25/2023</c:v>
                      </c:pt>
                      <c:pt idx="98">
                        <c:v>01/26/2023</c:v>
                      </c:pt>
                      <c:pt idx="99">
                        <c:v>01/27/2023</c:v>
                      </c:pt>
                      <c:pt idx="100">
                        <c:v>01/30/2023</c:v>
                      </c:pt>
                      <c:pt idx="101">
                        <c:v>01/31/2023</c:v>
                      </c:pt>
                      <c:pt idx="102">
                        <c:v>02/01/2023</c:v>
                      </c:pt>
                      <c:pt idx="103">
                        <c:v>02/02/2023</c:v>
                      </c:pt>
                      <c:pt idx="104">
                        <c:v>02/03/2023</c:v>
                      </c:pt>
                      <c:pt idx="105">
                        <c:v>02/06/2023</c:v>
                      </c:pt>
                      <c:pt idx="106">
                        <c:v>02/07/2023</c:v>
                      </c:pt>
                      <c:pt idx="107">
                        <c:v>02/08/2023</c:v>
                      </c:pt>
                      <c:pt idx="108">
                        <c:v>02/09/2023</c:v>
                      </c:pt>
                      <c:pt idx="109">
                        <c:v>02/10/2023</c:v>
                      </c:pt>
                      <c:pt idx="110">
                        <c:v>02/13/2023</c:v>
                      </c:pt>
                      <c:pt idx="111">
                        <c:v>02/14/2023</c:v>
                      </c:pt>
                      <c:pt idx="112">
                        <c:v>02/15/2023</c:v>
                      </c:pt>
                      <c:pt idx="113">
                        <c:v>02/16/2023</c:v>
                      </c:pt>
                      <c:pt idx="114">
                        <c:v>02/17/2023</c:v>
                      </c:pt>
                      <c:pt idx="115">
                        <c:v>02/21/2023</c:v>
                      </c:pt>
                      <c:pt idx="116">
                        <c:v>02/22/2023</c:v>
                      </c:pt>
                      <c:pt idx="117">
                        <c:v>02/23/2023</c:v>
                      </c:pt>
                      <c:pt idx="118">
                        <c:v>02/24/2023</c:v>
                      </c:pt>
                      <c:pt idx="119">
                        <c:v>02/27/2023</c:v>
                      </c:pt>
                      <c:pt idx="120">
                        <c:v>02/28/2023</c:v>
                      </c:pt>
                      <c:pt idx="121">
                        <c:v>03/01/2023</c:v>
                      </c:pt>
                      <c:pt idx="122">
                        <c:v>03/02/2023</c:v>
                      </c:pt>
                      <c:pt idx="123">
                        <c:v>03/03/2023</c:v>
                      </c:pt>
                      <c:pt idx="124">
                        <c:v>03/06/2023</c:v>
                      </c:pt>
                      <c:pt idx="125">
                        <c:v>03/07/2023</c:v>
                      </c:pt>
                      <c:pt idx="126">
                        <c:v>03/08/2023</c:v>
                      </c:pt>
                      <c:pt idx="127">
                        <c:v>03/09/2023</c:v>
                      </c:pt>
                      <c:pt idx="128">
                        <c:v>03/10/2023</c:v>
                      </c:pt>
                      <c:pt idx="129">
                        <c:v>03/13/2023</c:v>
                      </c:pt>
                      <c:pt idx="130">
                        <c:v>03/14/2023</c:v>
                      </c:pt>
                      <c:pt idx="131">
                        <c:v>03/15/2023</c:v>
                      </c:pt>
                      <c:pt idx="132">
                        <c:v>03/16/2023</c:v>
                      </c:pt>
                      <c:pt idx="133">
                        <c:v>03/17/2023</c:v>
                      </c:pt>
                      <c:pt idx="134">
                        <c:v>03/20/2023</c:v>
                      </c:pt>
                      <c:pt idx="135">
                        <c:v>03/21/2023</c:v>
                      </c:pt>
                      <c:pt idx="136">
                        <c:v>03/22/2023</c:v>
                      </c:pt>
                      <c:pt idx="137">
                        <c:v>03/23/2023</c:v>
                      </c:pt>
                      <c:pt idx="138">
                        <c:v>03/24/2023</c:v>
                      </c:pt>
                      <c:pt idx="139">
                        <c:v>03/27/2023</c:v>
                      </c:pt>
                      <c:pt idx="140">
                        <c:v>03/28/2023</c:v>
                      </c:pt>
                      <c:pt idx="141">
                        <c:v>03/29/2023</c:v>
                      </c:pt>
                      <c:pt idx="142">
                        <c:v>03/30/2023</c:v>
                      </c:pt>
                      <c:pt idx="143">
                        <c:v>03/31/2023</c:v>
                      </c:pt>
                      <c:pt idx="144">
                        <c:v>04/03/2023</c:v>
                      </c:pt>
                      <c:pt idx="145">
                        <c:v>04/04/2023</c:v>
                      </c:pt>
                      <c:pt idx="146">
                        <c:v>04/05/2023</c:v>
                      </c:pt>
                      <c:pt idx="147">
                        <c:v>04/06/2023</c:v>
                      </c:pt>
                      <c:pt idx="148">
                        <c:v>04/10/2023</c:v>
                      </c:pt>
                      <c:pt idx="149">
                        <c:v>04/11/2023</c:v>
                      </c:pt>
                      <c:pt idx="150">
                        <c:v>04/12/2023</c:v>
                      </c:pt>
                      <c:pt idx="151">
                        <c:v>04/13/2023</c:v>
                      </c:pt>
                      <c:pt idx="152">
                        <c:v>04/14/2023</c:v>
                      </c:pt>
                      <c:pt idx="153">
                        <c:v>04/17/2023</c:v>
                      </c:pt>
                      <c:pt idx="154">
                        <c:v>04/18/2023</c:v>
                      </c:pt>
                      <c:pt idx="155">
                        <c:v>04/19/2023</c:v>
                      </c:pt>
                      <c:pt idx="156">
                        <c:v>04/20/2023</c:v>
                      </c:pt>
                      <c:pt idx="157">
                        <c:v>04/21/2023</c:v>
                      </c:pt>
                      <c:pt idx="158">
                        <c:v>04/24/2023</c:v>
                      </c:pt>
                      <c:pt idx="159">
                        <c:v>04/25/2023</c:v>
                      </c:pt>
                      <c:pt idx="160">
                        <c:v>04/26/2023</c:v>
                      </c:pt>
                      <c:pt idx="161">
                        <c:v>04/27/2023</c:v>
                      </c:pt>
                      <c:pt idx="162">
                        <c:v>04/28/2023</c:v>
                      </c:pt>
                      <c:pt idx="163">
                        <c:v>05/01/2023</c:v>
                      </c:pt>
                      <c:pt idx="164">
                        <c:v>05/02/2023</c:v>
                      </c:pt>
                      <c:pt idx="165">
                        <c:v>05/03/2023</c:v>
                      </c:pt>
                      <c:pt idx="166">
                        <c:v>05/04/2023</c:v>
                      </c:pt>
                      <c:pt idx="167">
                        <c:v>05/05/2023</c:v>
                      </c:pt>
                      <c:pt idx="168">
                        <c:v>05/08/2023</c:v>
                      </c:pt>
                      <c:pt idx="169">
                        <c:v>05/09/2023</c:v>
                      </c:pt>
                      <c:pt idx="170">
                        <c:v>05/10/2023</c:v>
                      </c:pt>
                      <c:pt idx="171">
                        <c:v>05/11/2023</c:v>
                      </c:pt>
                      <c:pt idx="172">
                        <c:v>05/12/2023</c:v>
                      </c:pt>
                      <c:pt idx="173">
                        <c:v>05/15/2023</c:v>
                      </c:pt>
                      <c:pt idx="174">
                        <c:v>05/16/2023</c:v>
                      </c:pt>
                      <c:pt idx="175">
                        <c:v>05/17/2023</c:v>
                      </c:pt>
                      <c:pt idx="176">
                        <c:v>05/18/2023</c:v>
                      </c:pt>
                      <c:pt idx="177">
                        <c:v>05/19/2023</c:v>
                      </c:pt>
                      <c:pt idx="178">
                        <c:v>05/22/2023</c:v>
                      </c:pt>
                      <c:pt idx="179">
                        <c:v>05/23/2023</c:v>
                      </c:pt>
                      <c:pt idx="180">
                        <c:v>05/24/2023</c:v>
                      </c:pt>
                      <c:pt idx="181">
                        <c:v>05/25/2023</c:v>
                      </c:pt>
                      <c:pt idx="182">
                        <c:v>05/26/2023</c:v>
                      </c:pt>
                      <c:pt idx="183">
                        <c:v>05/30/2023</c:v>
                      </c:pt>
                      <c:pt idx="184">
                        <c:v>05/31/2023</c:v>
                      </c:pt>
                      <c:pt idx="185">
                        <c:v>06/01/2023</c:v>
                      </c:pt>
                      <c:pt idx="186">
                        <c:v>06/02/2023</c:v>
                      </c:pt>
                      <c:pt idx="187">
                        <c:v>06/05/2023</c:v>
                      </c:pt>
                      <c:pt idx="188">
                        <c:v>06/06/2023</c:v>
                      </c:pt>
                      <c:pt idx="189">
                        <c:v>06/07/2023</c:v>
                      </c:pt>
                      <c:pt idx="190">
                        <c:v>06/08/2023</c:v>
                      </c:pt>
                      <c:pt idx="191">
                        <c:v>06/09/2023</c:v>
                      </c:pt>
                      <c:pt idx="192">
                        <c:v>06/12/2023</c:v>
                      </c:pt>
                      <c:pt idx="193">
                        <c:v>06/13/2023</c:v>
                      </c:pt>
                      <c:pt idx="194">
                        <c:v>06/14/2023</c:v>
                      </c:pt>
                      <c:pt idx="195">
                        <c:v>06/15/2023</c:v>
                      </c:pt>
                      <c:pt idx="196">
                        <c:v>06/16/2023</c:v>
                      </c:pt>
                      <c:pt idx="197">
                        <c:v>06/20/2023</c:v>
                      </c:pt>
                      <c:pt idx="198">
                        <c:v>06/21/2023</c:v>
                      </c:pt>
                      <c:pt idx="199">
                        <c:v>06/22/2023</c:v>
                      </c:pt>
                      <c:pt idx="200">
                        <c:v>06/23/2023</c:v>
                      </c:pt>
                      <c:pt idx="201">
                        <c:v>06/26/2023</c:v>
                      </c:pt>
                      <c:pt idx="202">
                        <c:v>06/27/2023</c:v>
                      </c:pt>
                      <c:pt idx="203">
                        <c:v>06/28/2023</c:v>
                      </c:pt>
                      <c:pt idx="204">
                        <c:v>06/29/2023</c:v>
                      </c:pt>
                      <c:pt idx="205">
                        <c:v>06/30/2023</c:v>
                      </c:pt>
                      <c:pt idx="206">
                        <c:v>07/03/2023</c:v>
                      </c:pt>
                      <c:pt idx="207">
                        <c:v>07/05/2023</c:v>
                      </c:pt>
                      <c:pt idx="208">
                        <c:v>07/06/2023</c:v>
                      </c:pt>
                      <c:pt idx="209">
                        <c:v>07/07/2023</c:v>
                      </c:pt>
                      <c:pt idx="210">
                        <c:v>07/10/2023</c:v>
                      </c:pt>
                      <c:pt idx="211">
                        <c:v>07/11/2023</c:v>
                      </c:pt>
                      <c:pt idx="212">
                        <c:v>07/12/2023</c:v>
                      </c:pt>
                      <c:pt idx="213">
                        <c:v>07/13/2023</c:v>
                      </c:pt>
                      <c:pt idx="214">
                        <c:v>07/14/2023</c:v>
                      </c:pt>
                      <c:pt idx="215">
                        <c:v>07/17/2023</c:v>
                      </c:pt>
                      <c:pt idx="216">
                        <c:v>07/18/2023</c:v>
                      </c:pt>
                      <c:pt idx="217">
                        <c:v>07/19/2023</c:v>
                      </c:pt>
                      <c:pt idx="218">
                        <c:v>07/20/2023</c:v>
                      </c:pt>
                      <c:pt idx="219">
                        <c:v>07/21/2023</c:v>
                      </c:pt>
                      <c:pt idx="220">
                        <c:v>07/24/2023</c:v>
                      </c:pt>
                      <c:pt idx="221">
                        <c:v>07/25/2023</c:v>
                      </c:pt>
                      <c:pt idx="222">
                        <c:v>07/26/2023</c:v>
                      </c:pt>
                      <c:pt idx="223">
                        <c:v>07/27/2023</c:v>
                      </c:pt>
                      <c:pt idx="224">
                        <c:v>07/28/2023</c:v>
                      </c:pt>
                      <c:pt idx="225">
                        <c:v>07/31/2023</c:v>
                      </c:pt>
                      <c:pt idx="226">
                        <c:v>08/01/2023</c:v>
                      </c:pt>
                      <c:pt idx="227">
                        <c:v>08/02/2023</c:v>
                      </c:pt>
                      <c:pt idx="228">
                        <c:v>08/03/2023</c:v>
                      </c:pt>
                      <c:pt idx="229">
                        <c:v>08/04/2023</c:v>
                      </c:pt>
                      <c:pt idx="230">
                        <c:v>08/07/2023</c:v>
                      </c:pt>
                      <c:pt idx="231">
                        <c:v>08/08/2023</c:v>
                      </c:pt>
                      <c:pt idx="232">
                        <c:v>08/09/2023</c:v>
                      </c:pt>
                      <c:pt idx="233">
                        <c:v>08/10/2023</c:v>
                      </c:pt>
                      <c:pt idx="234">
                        <c:v>08/11/2023</c:v>
                      </c:pt>
                      <c:pt idx="235">
                        <c:v>08/14/2023</c:v>
                      </c:pt>
                      <c:pt idx="236">
                        <c:v>08/15/2023</c:v>
                      </c:pt>
                      <c:pt idx="237">
                        <c:v>08/16/2023</c:v>
                      </c:pt>
                      <c:pt idx="238">
                        <c:v>08/17/2023</c:v>
                      </c:pt>
                      <c:pt idx="239">
                        <c:v>08/18/2023</c:v>
                      </c:pt>
                      <c:pt idx="240">
                        <c:v>08/21/2023</c:v>
                      </c:pt>
                      <c:pt idx="241">
                        <c:v>08/22/2023</c:v>
                      </c:pt>
                      <c:pt idx="242">
                        <c:v>08/23/2023</c:v>
                      </c:pt>
                      <c:pt idx="243">
                        <c:v>08/24/2023</c:v>
                      </c:pt>
                      <c:pt idx="244">
                        <c:v>08/25/2023</c:v>
                      </c:pt>
                      <c:pt idx="245">
                        <c:v>08/28/2023</c:v>
                      </c:pt>
                      <c:pt idx="246">
                        <c:v>08/29/2023</c:v>
                      </c:pt>
                      <c:pt idx="247">
                        <c:v>08/30/2023</c:v>
                      </c:pt>
                      <c:pt idx="248">
                        <c:v>08/31/2023</c:v>
                      </c:pt>
                      <c:pt idx="249">
                        <c:v>09/01/2023</c:v>
                      </c:pt>
                      <c:pt idx="250">
                        <c:v>09/05/2023</c:v>
                      </c:pt>
                    </c:strCache>
                  </c:strRef>
                </c:cat>
                <c:val>
                  <c:numRef>
                    <c:extLst>
                      <c:ext uri="{02D57815-91ED-43cb-92C2-25804820EDAC}">
                        <c15:formulaRef>
                          <c15:sqref>HistoricalData_GS!$C$2:$C$252</c15:sqref>
                        </c15:formulaRef>
                      </c:ext>
                    </c:extLst>
                    <c:numCache>
                      <c:formatCode>General</c:formatCode>
                      <c:ptCount val="25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pt idx="180">
                        <c:v>180</c:v>
                      </c:pt>
                      <c:pt idx="181">
                        <c:v>181</c:v>
                      </c:pt>
                      <c:pt idx="182">
                        <c:v>182</c:v>
                      </c:pt>
                      <c:pt idx="183">
                        <c:v>183</c:v>
                      </c:pt>
                      <c:pt idx="184">
                        <c:v>184</c:v>
                      </c:pt>
                      <c:pt idx="185">
                        <c:v>185</c:v>
                      </c:pt>
                      <c:pt idx="186">
                        <c:v>186</c:v>
                      </c:pt>
                      <c:pt idx="187">
                        <c:v>187</c:v>
                      </c:pt>
                      <c:pt idx="188">
                        <c:v>188</c:v>
                      </c:pt>
                      <c:pt idx="189">
                        <c:v>189</c:v>
                      </c:pt>
                      <c:pt idx="190">
                        <c:v>190</c:v>
                      </c:pt>
                      <c:pt idx="191">
                        <c:v>191</c:v>
                      </c:pt>
                      <c:pt idx="192">
                        <c:v>192</c:v>
                      </c:pt>
                      <c:pt idx="193">
                        <c:v>193</c:v>
                      </c:pt>
                      <c:pt idx="194">
                        <c:v>194</c:v>
                      </c:pt>
                      <c:pt idx="195">
                        <c:v>195</c:v>
                      </c:pt>
                      <c:pt idx="196">
                        <c:v>196</c:v>
                      </c:pt>
                      <c:pt idx="197">
                        <c:v>197</c:v>
                      </c:pt>
                      <c:pt idx="198">
                        <c:v>198</c:v>
                      </c:pt>
                      <c:pt idx="199">
                        <c:v>199</c:v>
                      </c:pt>
                      <c:pt idx="200">
                        <c:v>200</c:v>
                      </c:pt>
                      <c:pt idx="201">
                        <c:v>201</c:v>
                      </c:pt>
                      <c:pt idx="202">
                        <c:v>202</c:v>
                      </c:pt>
                      <c:pt idx="203">
                        <c:v>203</c:v>
                      </c:pt>
                      <c:pt idx="204">
                        <c:v>204</c:v>
                      </c:pt>
                      <c:pt idx="205">
                        <c:v>205</c:v>
                      </c:pt>
                      <c:pt idx="206">
                        <c:v>206</c:v>
                      </c:pt>
                      <c:pt idx="207">
                        <c:v>207</c:v>
                      </c:pt>
                      <c:pt idx="208">
                        <c:v>208</c:v>
                      </c:pt>
                      <c:pt idx="209">
                        <c:v>209</c:v>
                      </c:pt>
                      <c:pt idx="210">
                        <c:v>210</c:v>
                      </c:pt>
                      <c:pt idx="211">
                        <c:v>211</c:v>
                      </c:pt>
                      <c:pt idx="212">
                        <c:v>212</c:v>
                      </c:pt>
                      <c:pt idx="213">
                        <c:v>213</c:v>
                      </c:pt>
                      <c:pt idx="214">
                        <c:v>214</c:v>
                      </c:pt>
                      <c:pt idx="215">
                        <c:v>215</c:v>
                      </c:pt>
                      <c:pt idx="216">
                        <c:v>216</c:v>
                      </c:pt>
                      <c:pt idx="217">
                        <c:v>217</c:v>
                      </c:pt>
                      <c:pt idx="218">
                        <c:v>218</c:v>
                      </c:pt>
                      <c:pt idx="219">
                        <c:v>219</c:v>
                      </c:pt>
                      <c:pt idx="220">
                        <c:v>220</c:v>
                      </c:pt>
                      <c:pt idx="221">
                        <c:v>221</c:v>
                      </c:pt>
                      <c:pt idx="222">
                        <c:v>222</c:v>
                      </c:pt>
                      <c:pt idx="223">
                        <c:v>223</c:v>
                      </c:pt>
                      <c:pt idx="224">
                        <c:v>224</c:v>
                      </c:pt>
                      <c:pt idx="225">
                        <c:v>225</c:v>
                      </c:pt>
                      <c:pt idx="226">
                        <c:v>226</c:v>
                      </c:pt>
                      <c:pt idx="227">
                        <c:v>227</c:v>
                      </c:pt>
                      <c:pt idx="228">
                        <c:v>228</c:v>
                      </c:pt>
                      <c:pt idx="229">
                        <c:v>229</c:v>
                      </c:pt>
                      <c:pt idx="230">
                        <c:v>230</c:v>
                      </c:pt>
                      <c:pt idx="231">
                        <c:v>231</c:v>
                      </c:pt>
                      <c:pt idx="232">
                        <c:v>232</c:v>
                      </c:pt>
                      <c:pt idx="233">
                        <c:v>233</c:v>
                      </c:pt>
                      <c:pt idx="234">
                        <c:v>234</c:v>
                      </c:pt>
                      <c:pt idx="235">
                        <c:v>235</c:v>
                      </c:pt>
                      <c:pt idx="236">
                        <c:v>236</c:v>
                      </c:pt>
                      <c:pt idx="237">
                        <c:v>237</c:v>
                      </c:pt>
                      <c:pt idx="238">
                        <c:v>238</c:v>
                      </c:pt>
                      <c:pt idx="239">
                        <c:v>239</c:v>
                      </c:pt>
                      <c:pt idx="240">
                        <c:v>240</c:v>
                      </c:pt>
                      <c:pt idx="241">
                        <c:v>241</c:v>
                      </c:pt>
                      <c:pt idx="242">
                        <c:v>242</c:v>
                      </c:pt>
                      <c:pt idx="243">
                        <c:v>243</c:v>
                      </c:pt>
                      <c:pt idx="244">
                        <c:v>244</c:v>
                      </c:pt>
                      <c:pt idx="245">
                        <c:v>245</c:v>
                      </c:pt>
                      <c:pt idx="246">
                        <c:v>246</c:v>
                      </c:pt>
                      <c:pt idx="247">
                        <c:v>247</c:v>
                      </c:pt>
                      <c:pt idx="248">
                        <c:v>248</c:v>
                      </c:pt>
                      <c:pt idx="249">
                        <c:v>249</c:v>
                      </c:pt>
                      <c:pt idx="250">
                        <c:v>250</c:v>
                      </c:pt>
                    </c:numCache>
                  </c:numRef>
                </c:val>
                <c:smooth val="0"/>
                <c:extLst>
                  <c:ext xmlns:c16="http://schemas.microsoft.com/office/drawing/2014/chart" uri="{C3380CC4-5D6E-409C-BE32-E72D297353CC}">
                    <c16:uniqueId val="{00000001-93DE-431A-B109-946933A3C979}"/>
                  </c:ext>
                </c:extLst>
              </c15:ser>
            </c15:filteredLineSeries>
          </c:ext>
        </c:extLst>
      </c:lineChart>
      <c:catAx>
        <c:axId val="3702558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370256367"/>
        <c:crosses val="autoZero"/>
        <c:auto val="1"/>
        <c:lblAlgn val="ctr"/>
        <c:lblOffset val="100"/>
        <c:tickLblSkip val="25"/>
        <c:noMultiLvlLbl val="0"/>
      </c:catAx>
      <c:valAx>
        <c:axId val="370256367"/>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3702558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tx1">
                  <a:lumMod val="50000"/>
                  <a:lumOff val="50000"/>
                </a:schemeClr>
              </a:solidFill>
              <a:ln w="19050">
                <a:solidFill>
                  <a:schemeClr val="lt1"/>
                </a:solidFill>
              </a:ln>
              <a:effectLst/>
            </c:spPr>
            <c:extLst>
              <c:ext xmlns:c16="http://schemas.microsoft.com/office/drawing/2014/chart" uri="{C3380CC4-5D6E-409C-BE32-E72D297353CC}">
                <c16:uniqueId val="{00000001-2B43-452D-AFDB-1977E24838BF}"/>
              </c:ext>
            </c:extLst>
          </c:dPt>
          <c:dPt>
            <c:idx val="1"/>
            <c:bubble3D val="0"/>
            <c:spPr>
              <a:solidFill>
                <a:schemeClr val="accent1">
                  <a:lumMod val="50000"/>
                </a:schemeClr>
              </a:solidFill>
              <a:ln w="19050">
                <a:solidFill>
                  <a:schemeClr val="lt1"/>
                </a:solidFill>
              </a:ln>
              <a:effectLst/>
            </c:spPr>
            <c:extLst>
              <c:ext xmlns:c16="http://schemas.microsoft.com/office/drawing/2014/chart" uri="{C3380CC4-5D6E-409C-BE32-E72D297353CC}">
                <c16:uniqueId val="{00000003-2B43-452D-AFDB-1977E24838BF}"/>
              </c:ext>
            </c:extLst>
          </c:dPt>
          <c:dPt>
            <c:idx val="2"/>
            <c:bubble3D val="0"/>
            <c:spPr>
              <a:solidFill>
                <a:schemeClr val="accent1"/>
              </a:solidFill>
              <a:ln w="19050">
                <a:solidFill>
                  <a:schemeClr val="lt1"/>
                </a:solidFill>
              </a:ln>
              <a:effectLst/>
            </c:spPr>
            <c:extLst>
              <c:ext xmlns:c16="http://schemas.microsoft.com/office/drawing/2014/chart" uri="{C3380CC4-5D6E-409C-BE32-E72D297353CC}">
                <c16:uniqueId val="{00000005-2B43-452D-AFDB-1977E24838BF}"/>
              </c:ext>
            </c:extLst>
          </c:dPt>
          <c:dPt>
            <c:idx val="3"/>
            <c:bubble3D val="0"/>
            <c:spPr>
              <a:solidFill>
                <a:schemeClr val="bg2">
                  <a:lumMod val="50000"/>
                </a:schemeClr>
              </a:solidFill>
              <a:ln w="19050">
                <a:solidFill>
                  <a:schemeClr val="lt1"/>
                </a:solidFill>
              </a:ln>
              <a:effectLst/>
            </c:spPr>
            <c:extLst>
              <c:ext xmlns:c16="http://schemas.microsoft.com/office/drawing/2014/chart" uri="{C3380CC4-5D6E-409C-BE32-E72D297353CC}">
                <c16:uniqueId val="{00000007-2B43-452D-AFDB-1977E24838BF}"/>
              </c:ext>
            </c:extLst>
          </c:dPt>
          <c:cat>
            <c:strRef>
              <c:f>Graphs!$C$7:$C$10</c:f>
              <c:strCache>
                <c:ptCount val="4"/>
                <c:pt idx="0">
                  <c:v>Investment Banking</c:v>
                </c:pt>
                <c:pt idx="1">
                  <c:v>Global Markets</c:v>
                </c:pt>
                <c:pt idx="2">
                  <c:v>Asset Management</c:v>
                </c:pt>
                <c:pt idx="3">
                  <c:v>Wealth Management</c:v>
                </c:pt>
              </c:strCache>
            </c:strRef>
          </c:cat>
          <c:val>
            <c:numRef>
              <c:f>Graphs!$D$7:$D$10</c:f>
              <c:numCache>
                <c:formatCode>General</c:formatCode>
                <c:ptCount val="4"/>
                <c:pt idx="0">
                  <c:v>5.15</c:v>
                </c:pt>
                <c:pt idx="1">
                  <c:v>20.64</c:v>
                </c:pt>
                <c:pt idx="2">
                  <c:v>5.95</c:v>
                </c:pt>
                <c:pt idx="3">
                  <c:v>7.93</c:v>
                </c:pt>
              </c:numCache>
            </c:numRef>
          </c:val>
          <c:extLst>
            <c:ext xmlns:c16="http://schemas.microsoft.com/office/drawing/2014/chart" uri="{C3380CC4-5D6E-409C-BE32-E72D297353CC}">
              <c16:uniqueId val="{00000008-2B43-452D-AFDB-1977E24838B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 id="16">
  <a:schemeClr val="accent3"/>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C2A386-875E-4C3E-B018-D11E195CED93}" type="datetimeFigureOut">
              <a:rPr lang="en-AT" smtClean="0"/>
              <a:t>10/6/24</a:t>
            </a:fld>
            <a:endParaRPr lang="en-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7FA3CE-FFD1-4D18-A82A-07E8F819864C}" type="slidenum">
              <a:rPr lang="en-AT" smtClean="0"/>
              <a:t>‹Nr.›</a:t>
            </a:fld>
            <a:endParaRPr lang="en-AT"/>
          </a:p>
        </p:txBody>
      </p:sp>
    </p:spTree>
    <p:extLst>
      <p:ext uri="{BB962C8B-B14F-4D97-AF65-F5344CB8AC3E}">
        <p14:creationId xmlns:p14="http://schemas.microsoft.com/office/powerpoint/2010/main" val="2123477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3099CC-599D-49E4-BEA2-18C1BBDF5327}" type="slidenum">
              <a:rPr lang="en-US" smtClean="0"/>
              <a:t>4</a:t>
            </a:fld>
            <a:endParaRPr lang="en-US"/>
          </a:p>
        </p:txBody>
      </p:sp>
    </p:spTree>
    <p:extLst>
      <p:ext uri="{BB962C8B-B14F-4D97-AF65-F5344CB8AC3E}">
        <p14:creationId xmlns:p14="http://schemas.microsoft.com/office/powerpoint/2010/main" val="870436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AT"/>
          </a:p>
        </p:txBody>
      </p:sp>
      <p:sp>
        <p:nvSpPr>
          <p:cNvPr id="4" name="Foliennummernplatzhalter 3"/>
          <p:cNvSpPr>
            <a:spLocks noGrp="1"/>
          </p:cNvSpPr>
          <p:nvPr>
            <p:ph type="sldNum" sz="quarter" idx="5"/>
          </p:nvPr>
        </p:nvSpPr>
        <p:spPr/>
        <p:txBody>
          <a:bodyPr/>
          <a:lstStyle/>
          <a:p>
            <a:fld id="{197FA3CE-FFD1-4D18-A82A-07E8F819864C}" type="slidenum">
              <a:rPr lang="en-AT" smtClean="0"/>
              <a:t>8</a:t>
            </a:fld>
            <a:endParaRPr lang="en-AT"/>
          </a:p>
        </p:txBody>
      </p:sp>
    </p:spTree>
    <p:extLst>
      <p:ext uri="{BB962C8B-B14F-4D97-AF65-F5344CB8AC3E}">
        <p14:creationId xmlns:p14="http://schemas.microsoft.com/office/powerpoint/2010/main" val="777164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3099CC-599D-49E4-BEA2-18C1BBDF5327}" type="slidenum">
              <a:rPr lang="en-US" smtClean="0"/>
              <a:t>11</a:t>
            </a:fld>
            <a:endParaRPr lang="en-US"/>
          </a:p>
        </p:txBody>
      </p:sp>
    </p:spTree>
    <p:extLst>
      <p:ext uri="{BB962C8B-B14F-4D97-AF65-F5344CB8AC3E}">
        <p14:creationId xmlns:p14="http://schemas.microsoft.com/office/powerpoint/2010/main" val="3736688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E25E5-AB7C-C544-3925-C1F6FA499A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T"/>
          </a:p>
        </p:txBody>
      </p:sp>
      <p:sp>
        <p:nvSpPr>
          <p:cNvPr id="3" name="Subtitle 2">
            <a:extLst>
              <a:ext uri="{FF2B5EF4-FFF2-40B4-BE49-F238E27FC236}">
                <a16:creationId xmlns:a16="http://schemas.microsoft.com/office/drawing/2014/main" id="{07CE8655-053E-CF3C-FA6A-C38FE9644B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T"/>
          </a:p>
        </p:txBody>
      </p:sp>
      <p:sp>
        <p:nvSpPr>
          <p:cNvPr id="4" name="Date Placeholder 3">
            <a:extLst>
              <a:ext uri="{FF2B5EF4-FFF2-40B4-BE49-F238E27FC236}">
                <a16:creationId xmlns:a16="http://schemas.microsoft.com/office/drawing/2014/main" id="{45533B36-B7F0-30B1-E93D-E1197C14B06C}"/>
              </a:ext>
            </a:extLst>
          </p:cNvPr>
          <p:cNvSpPr>
            <a:spLocks noGrp="1"/>
          </p:cNvSpPr>
          <p:nvPr>
            <p:ph type="dt" sz="half" idx="10"/>
          </p:nvPr>
        </p:nvSpPr>
        <p:spPr/>
        <p:txBody>
          <a:bodyPr/>
          <a:lstStyle/>
          <a:p>
            <a:fld id="{AE9B6283-5911-4E45-9705-935D5C8EFF53}" type="datetimeFigureOut">
              <a:rPr lang="en-AT" smtClean="0"/>
              <a:t>10/6/24</a:t>
            </a:fld>
            <a:endParaRPr lang="en-AT"/>
          </a:p>
        </p:txBody>
      </p:sp>
      <p:sp>
        <p:nvSpPr>
          <p:cNvPr id="5" name="Footer Placeholder 4">
            <a:extLst>
              <a:ext uri="{FF2B5EF4-FFF2-40B4-BE49-F238E27FC236}">
                <a16:creationId xmlns:a16="http://schemas.microsoft.com/office/drawing/2014/main" id="{8FA13091-3068-9019-6BC9-CFD790B155AC}"/>
              </a:ext>
            </a:extLst>
          </p:cNvPr>
          <p:cNvSpPr>
            <a:spLocks noGrp="1"/>
          </p:cNvSpPr>
          <p:nvPr>
            <p:ph type="ftr" sz="quarter" idx="11"/>
          </p:nvPr>
        </p:nvSpPr>
        <p:spPr/>
        <p:txBody>
          <a:bodyPr/>
          <a:lstStyle/>
          <a:p>
            <a:endParaRPr lang="en-AT"/>
          </a:p>
        </p:txBody>
      </p:sp>
      <p:sp>
        <p:nvSpPr>
          <p:cNvPr id="6" name="Slide Number Placeholder 5">
            <a:extLst>
              <a:ext uri="{FF2B5EF4-FFF2-40B4-BE49-F238E27FC236}">
                <a16:creationId xmlns:a16="http://schemas.microsoft.com/office/drawing/2014/main" id="{1D1F806F-C0E2-6E7A-5E55-AB25B9B85B29}"/>
              </a:ext>
            </a:extLst>
          </p:cNvPr>
          <p:cNvSpPr>
            <a:spLocks noGrp="1"/>
          </p:cNvSpPr>
          <p:nvPr>
            <p:ph type="sldNum" sz="quarter" idx="12"/>
          </p:nvPr>
        </p:nvSpPr>
        <p:spPr/>
        <p:txBody>
          <a:bodyPr/>
          <a:lstStyle/>
          <a:p>
            <a:fld id="{2E897CF2-545A-43F5-B2FE-708418D8F893}" type="slidenum">
              <a:rPr lang="en-AT" smtClean="0"/>
              <a:t>‹Nr.›</a:t>
            </a:fld>
            <a:endParaRPr lang="en-AT"/>
          </a:p>
        </p:txBody>
      </p:sp>
    </p:spTree>
    <p:extLst>
      <p:ext uri="{BB962C8B-B14F-4D97-AF65-F5344CB8AC3E}">
        <p14:creationId xmlns:p14="http://schemas.microsoft.com/office/powerpoint/2010/main" val="3507508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B56C1-BCD4-51C0-F964-43634727770A}"/>
              </a:ext>
            </a:extLst>
          </p:cNvPr>
          <p:cNvSpPr>
            <a:spLocks noGrp="1"/>
          </p:cNvSpPr>
          <p:nvPr>
            <p:ph type="title"/>
          </p:nvPr>
        </p:nvSpPr>
        <p:spPr/>
        <p:txBody>
          <a:bodyPr/>
          <a:lstStyle/>
          <a:p>
            <a:r>
              <a:rPr lang="en-US"/>
              <a:t>Click to edit Master title style</a:t>
            </a:r>
            <a:endParaRPr lang="en-AT"/>
          </a:p>
        </p:txBody>
      </p:sp>
      <p:sp>
        <p:nvSpPr>
          <p:cNvPr id="3" name="Vertical Text Placeholder 2">
            <a:extLst>
              <a:ext uri="{FF2B5EF4-FFF2-40B4-BE49-F238E27FC236}">
                <a16:creationId xmlns:a16="http://schemas.microsoft.com/office/drawing/2014/main" id="{8E1C27DC-DA55-1F5D-0282-FDEEE7BD28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T"/>
          </a:p>
        </p:txBody>
      </p:sp>
      <p:sp>
        <p:nvSpPr>
          <p:cNvPr id="4" name="Date Placeholder 3">
            <a:extLst>
              <a:ext uri="{FF2B5EF4-FFF2-40B4-BE49-F238E27FC236}">
                <a16:creationId xmlns:a16="http://schemas.microsoft.com/office/drawing/2014/main" id="{6F7FDBDF-3FF5-C56F-25F9-DD286DA624D8}"/>
              </a:ext>
            </a:extLst>
          </p:cNvPr>
          <p:cNvSpPr>
            <a:spLocks noGrp="1"/>
          </p:cNvSpPr>
          <p:nvPr>
            <p:ph type="dt" sz="half" idx="10"/>
          </p:nvPr>
        </p:nvSpPr>
        <p:spPr/>
        <p:txBody>
          <a:bodyPr/>
          <a:lstStyle/>
          <a:p>
            <a:fld id="{AE9B6283-5911-4E45-9705-935D5C8EFF53}" type="datetimeFigureOut">
              <a:rPr lang="en-AT" smtClean="0"/>
              <a:t>10/6/24</a:t>
            </a:fld>
            <a:endParaRPr lang="en-AT"/>
          </a:p>
        </p:txBody>
      </p:sp>
      <p:sp>
        <p:nvSpPr>
          <p:cNvPr id="5" name="Footer Placeholder 4">
            <a:extLst>
              <a:ext uri="{FF2B5EF4-FFF2-40B4-BE49-F238E27FC236}">
                <a16:creationId xmlns:a16="http://schemas.microsoft.com/office/drawing/2014/main" id="{6E90E5CB-B226-63C8-80BE-FD3E1145DF11}"/>
              </a:ext>
            </a:extLst>
          </p:cNvPr>
          <p:cNvSpPr>
            <a:spLocks noGrp="1"/>
          </p:cNvSpPr>
          <p:nvPr>
            <p:ph type="ftr" sz="quarter" idx="11"/>
          </p:nvPr>
        </p:nvSpPr>
        <p:spPr/>
        <p:txBody>
          <a:bodyPr/>
          <a:lstStyle/>
          <a:p>
            <a:endParaRPr lang="en-AT"/>
          </a:p>
        </p:txBody>
      </p:sp>
      <p:sp>
        <p:nvSpPr>
          <p:cNvPr id="6" name="Slide Number Placeholder 5">
            <a:extLst>
              <a:ext uri="{FF2B5EF4-FFF2-40B4-BE49-F238E27FC236}">
                <a16:creationId xmlns:a16="http://schemas.microsoft.com/office/drawing/2014/main" id="{726BA894-1FED-719F-A198-A25D95712CC0}"/>
              </a:ext>
            </a:extLst>
          </p:cNvPr>
          <p:cNvSpPr>
            <a:spLocks noGrp="1"/>
          </p:cNvSpPr>
          <p:nvPr>
            <p:ph type="sldNum" sz="quarter" idx="12"/>
          </p:nvPr>
        </p:nvSpPr>
        <p:spPr/>
        <p:txBody>
          <a:bodyPr/>
          <a:lstStyle/>
          <a:p>
            <a:fld id="{2E897CF2-545A-43F5-B2FE-708418D8F893}" type="slidenum">
              <a:rPr lang="en-AT" smtClean="0"/>
              <a:t>‹Nr.›</a:t>
            </a:fld>
            <a:endParaRPr lang="en-AT"/>
          </a:p>
        </p:txBody>
      </p:sp>
    </p:spTree>
    <p:extLst>
      <p:ext uri="{BB962C8B-B14F-4D97-AF65-F5344CB8AC3E}">
        <p14:creationId xmlns:p14="http://schemas.microsoft.com/office/powerpoint/2010/main" val="1023025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53C361-8E07-D23E-6E03-68F34E28996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T"/>
          </a:p>
        </p:txBody>
      </p:sp>
      <p:sp>
        <p:nvSpPr>
          <p:cNvPr id="3" name="Vertical Text Placeholder 2">
            <a:extLst>
              <a:ext uri="{FF2B5EF4-FFF2-40B4-BE49-F238E27FC236}">
                <a16:creationId xmlns:a16="http://schemas.microsoft.com/office/drawing/2014/main" id="{F5A786CB-0144-679F-7AE9-E2EF90F6BEF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T"/>
          </a:p>
        </p:txBody>
      </p:sp>
      <p:sp>
        <p:nvSpPr>
          <p:cNvPr id="4" name="Date Placeholder 3">
            <a:extLst>
              <a:ext uri="{FF2B5EF4-FFF2-40B4-BE49-F238E27FC236}">
                <a16:creationId xmlns:a16="http://schemas.microsoft.com/office/drawing/2014/main" id="{62494A5C-BFD7-2382-F785-EFF3ABE92AB5}"/>
              </a:ext>
            </a:extLst>
          </p:cNvPr>
          <p:cNvSpPr>
            <a:spLocks noGrp="1"/>
          </p:cNvSpPr>
          <p:nvPr>
            <p:ph type="dt" sz="half" idx="10"/>
          </p:nvPr>
        </p:nvSpPr>
        <p:spPr/>
        <p:txBody>
          <a:bodyPr/>
          <a:lstStyle/>
          <a:p>
            <a:fld id="{AE9B6283-5911-4E45-9705-935D5C8EFF53}" type="datetimeFigureOut">
              <a:rPr lang="en-AT" smtClean="0"/>
              <a:t>10/6/24</a:t>
            </a:fld>
            <a:endParaRPr lang="en-AT"/>
          </a:p>
        </p:txBody>
      </p:sp>
      <p:sp>
        <p:nvSpPr>
          <p:cNvPr id="5" name="Footer Placeholder 4">
            <a:extLst>
              <a:ext uri="{FF2B5EF4-FFF2-40B4-BE49-F238E27FC236}">
                <a16:creationId xmlns:a16="http://schemas.microsoft.com/office/drawing/2014/main" id="{BA44CA51-7E86-CBB1-1C59-2F5582D84003}"/>
              </a:ext>
            </a:extLst>
          </p:cNvPr>
          <p:cNvSpPr>
            <a:spLocks noGrp="1"/>
          </p:cNvSpPr>
          <p:nvPr>
            <p:ph type="ftr" sz="quarter" idx="11"/>
          </p:nvPr>
        </p:nvSpPr>
        <p:spPr/>
        <p:txBody>
          <a:bodyPr/>
          <a:lstStyle/>
          <a:p>
            <a:endParaRPr lang="en-AT"/>
          </a:p>
        </p:txBody>
      </p:sp>
      <p:sp>
        <p:nvSpPr>
          <p:cNvPr id="6" name="Slide Number Placeholder 5">
            <a:extLst>
              <a:ext uri="{FF2B5EF4-FFF2-40B4-BE49-F238E27FC236}">
                <a16:creationId xmlns:a16="http://schemas.microsoft.com/office/drawing/2014/main" id="{0653EB59-5E6A-E149-DAD2-B3D20522075E}"/>
              </a:ext>
            </a:extLst>
          </p:cNvPr>
          <p:cNvSpPr>
            <a:spLocks noGrp="1"/>
          </p:cNvSpPr>
          <p:nvPr>
            <p:ph type="sldNum" sz="quarter" idx="12"/>
          </p:nvPr>
        </p:nvSpPr>
        <p:spPr/>
        <p:txBody>
          <a:bodyPr/>
          <a:lstStyle/>
          <a:p>
            <a:fld id="{2E897CF2-545A-43F5-B2FE-708418D8F893}" type="slidenum">
              <a:rPr lang="en-AT" smtClean="0"/>
              <a:t>‹Nr.›</a:t>
            </a:fld>
            <a:endParaRPr lang="en-AT"/>
          </a:p>
        </p:txBody>
      </p:sp>
    </p:spTree>
    <p:extLst>
      <p:ext uri="{BB962C8B-B14F-4D97-AF65-F5344CB8AC3E}">
        <p14:creationId xmlns:p14="http://schemas.microsoft.com/office/powerpoint/2010/main" val="2840029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365BD-FDFE-16AC-3B9A-CC62970A6237}"/>
              </a:ext>
            </a:extLst>
          </p:cNvPr>
          <p:cNvSpPr>
            <a:spLocks noGrp="1"/>
          </p:cNvSpPr>
          <p:nvPr>
            <p:ph type="title"/>
          </p:nvPr>
        </p:nvSpPr>
        <p:spPr/>
        <p:txBody>
          <a:bodyPr/>
          <a:lstStyle/>
          <a:p>
            <a:r>
              <a:rPr lang="en-US"/>
              <a:t>Click to edit Master title style</a:t>
            </a:r>
            <a:endParaRPr lang="en-AT"/>
          </a:p>
        </p:txBody>
      </p:sp>
      <p:sp>
        <p:nvSpPr>
          <p:cNvPr id="3" name="Content Placeholder 2">
            <a:extLst>
              <a:ext uri="{FF2B5EF4-FFF2-40B4-BE49-F238E27FC236}">
                <a16:creationId xmlns:a16="http://schemas.microsoft.com/office/drawing/2014/main" id="{FA3210F9-A04D-D37E-2654-3A48E67403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T"/>
          </a:p>
        </p:txBody>
      </p:sp>
      <p:sp>
        <p:nvSpPr>
          <p:cNvPr id="4" name="Date Placeholder 3">
            <a:extLst>
              <a:ext uri="{FF2B5EF4-FFF2-40B4-BE49-F238E27FC236}">
                <a16:creationId xmlns:a16="http://schemas.microsoft.com/office/drawing/2014/main" id="{95A4F4AE-716F-841F-E159-DEB46CB82D39}"/>
              </a:ext>
            </a:extLst>
          </p:cNvPr>
          <p:cNvSpPr>
            <a:spLocks noGrp="1"/>
          </p:cNvSpPr>
          <p:nvPr>
            <p:ph type="dt" sz="half" idx="10"/>
          </p:nvPr>
        </p:nvSpPr>
        <p:spPr/>
        <p:txBody>
          <a:bodyPr/>
          <a:lstStyle/>
          <a:p>
            <a:fld id="{AE9B6283-5911-4E45-9705-935D5C8EFF53}" type="datetimeFigureOut">
              <a:rPr lang="en-AT" smtClean="0"/>
              <a:t>10/6/24</a:t>
            </a:fld>
            <a:endParaRPr lang="en-AT"/>
          </a:p>
        </p:txBody>
      </p:sp>
      <p:sp>
        <p:nvSpPr>
          <p:cNvPr id="5" name="Footer Placeholder 4">
            <a:extLst>
              <a:ext uri="{FF2B5EF4-FFF2-40B4-BE49-F238E27FC236}">
                <a16:creationId xmlns:a16="http://schemas.microsoft.com/office/drawing/2014/main" id="{0492B9A1-E8E2-5866-D600-0C6E1C638FF8}"/>
              </a:ext>
            </a:extLst>
          </p:cNvPr>
          <p:cNvSpPr>
            <a:spLocks noGrp="1"/>
          </p:cNvSpPr>
          <p:nvPr>
            <p:ph type="ftr" sz="quarter" idx="11"/>
          </p:nvPr>
        </p:nvSpPr>
        <p:spPr/>
        <p:txBody>
          <a:bodyPr/>
          <a:lstStyle/>
          <a:p>
            <a:endParaRPr lang="en-AT"/>
          </a:p>
        </p:txBody>
      </p:sp>
      <p:sp>
        <p:nvSpPr>
          <p:cNvPr id="6" name="Slide Number Placeholder 5">
            <a:extLst>
              <a:ext uri="{FF2B5EF4-FFF2-40B4-BE49-F238E27FC236}">
                <a16:creationId xmlns:a16="http://schemas.microsoft.com/office/drawing/2014/main" id="{B8B608B1-61F0-3232-ABD1-AD0977BCBF9F}"/>
              </a:ext>
            </a:extLst>
          </p:cNvPr>
          <p:cNvSpPr>
            <a:spLocks noGrp="1"/>
          </p:cNvSpPr>
          <p:nvPr>
            <p:ph type="sldNum" sz="quarter" idx="12"/>
          </p:nvPr>
        </p:nvSpPr>
        <p:spPr/>
        <p:txBody>
          <a:bodyPr/>
          <a:lstStyle/>
          <a:p>
            <a:fld id="{2E897CF2-545A-43F5-B2FE-708418D8F893}" type="slidenum">
              <a:rPr lang="en-AT" smtClean="0"/>
              <a:t>‹Nr.›</a:t>
            </a:fld>
            <a:endParaRPr lang="en-AT"/>
          </a:p>
        </p:txBody>
      </p:sp>
    </p:spTree>
    <p:extLst>
      <p:ext uri="{BB962C8B-B14F-4D97-AF65-F5344CB8AC3E}">
        <p14:creationId xmlns:p14="http://schemas.microsoft.com/office/powerpoint/2010/main" val="3261197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44085-8258-9E91-67A4-8C9520F006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T"/>
          </a:p>
        </p:txBody>
      </p:sp>
      <p:sp>
        <p:nvSpPr>
          <p:cNvPr id="3" name="Text Placeholder 2">
            <a:extLst>
              <a:ext uri="{FF2B5EF4-FFF2-40B4-BE49-F238E27FC236}">
                <a16:creationId xmlns:a16="http://schemas.microsoft.com/office/drawing/2014/main" id="{1560AC05-E65A-227E-C282-466B886891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B204A6-C2CB-8BC5-D163-E8615F33DC4F}"/>
              </a:ext>
            </a:extLst>
          </p:cNvPr>
          <p:cNvSpPr>
            <a:spLocks noGrp="1"/>
          </p:cNvSpPr>
          <p:nvPr>
            <p:ph type="dt" sz="half" idx="10"/>
          </p:nvPr>
        </p:nvSpPr>
        <p:spPr/>
        <p:txBody>
          <a:bodyPr/>
          <a:lstStyle/>
          <a:p>
            <a:fld id="{AE9B6283-5911-4E45-9705-935D5C8EFF53}" type="datetimeFigureOut">
              <a:rPr lang="en-AT" smtClean="0"/>
              <a:t>10/6/24</a:t>
            </a:fld>
            <a:endParaRPr lang="en-AT"/>
          </a:p>
        </p:txBody>
      </p:sp>
      <p:sp>
        <p:nvSpPr>
          <p:cNvPr id="5" name="Footer Placeholder 4">
            <a:extLst>
              <a:ext uri="{FF2B5EF4-FFF2-40B4-BE49-F238E27FC236}">
                <a16:creationId xmlns:a16="http://schemas.microsoft.com/office/drawing/2014/main" id="{AAAB4C98-BD71-D04E-B52C-66A001A2A0C9}"/>
              </a:ext>
            </a:extLst>
          </p:cNvPr>
          <p:cNvSpPr>
            <a:spLocks noGrp="1"/>
          </p:cNvSpPr>
          <p:nvPr>
            <p:ph type="ftr" sz="quarter" idx="11"/>
          </p:nvPr>
        </p:nvSpPr>
        <p:spPr/>
        <p:txBody>
          <a:bodyPr/>
          <a:lstStyle/>
          <a:p>
            <a:endParaRPr lang="en-AT"/>
          </a:p>
        </p:txBody>
      </p:sp>
      <p:sp>
        <p:nvSpPr>
          <p:cNvPr id="6" name="Slide Number Placeholder 5">
            <a:extLst>
              <a:ext uri="{FF2B5EF4-FFF2-40B4-BE49-F238E27FC236}">
                <a16:creationId xmlns:a16="http://schemas.microsoft.com/office/drawing/2014/main" id="{B7ECF3EA-414A-DF90-BA6D-1A9A55FFCC77}"/>
              </a:ext>
            </a:extLst>
          </p:cNvPr>
          <p:cNvSpPr>
            <a:spLocks noGrp="1"/>
          </p:cNvSpPr>
          <p:nvPr>
            <p:ph type="sldNum" sz="quarter" idx="12"/>
          </p:nvPr>
        </p:nvSpPr>
        <p:spPr/>
        <p:txBody>
          <a:bodyPr/>
          <a:lstStyle/>
          <a:p>
            <a:fld id="{2E897CF2-545A-43F5-B2FE-708418D8F893}" type="slidenum">
              <a:rPr lang="en-AT" smtClean="0"/>
              <a:t>‹Nr.›</a:t>
            </a:fld>
            <a:endParaRPr lang="en-AT"/>
          </a:p>
        </p:txBody>
      </p:sp>
    </p:spTree>
    <p:extLst>
      <p:ext uri="{BB962C8B-B14F-4D97-AF65-F5344CB8AC3E}">
        <p14:creationId xmlns:p14="http://schemas.microsoft.com/office/powerpoint/2010/main" val="836143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71465-DD9F-56E8-6E82-AE6987B93040}"/>
              </a:ext>
            </a:extLst>
          </p:cNvPr>
          <p:cNvSpPr>
            <a:spLocks noGrp="1"/>
          </p:cNvSpPr>
          <p:nvPr>
            <p:ph type="title"/>
          </p:nvPr>
        </p:nvSpPr>
        <p:spPr/>
        <p:txBody>
          <a:bodyPr/>
          <a:lstStyle/>
          <a:p>
            <a:r>
              <a:rPr lang="en-US"/>
              <a:t>Click to edit Master title style</a:t>
            </a:r>
            <a:endParaRPr lang="en-AT"/>
          </a:p>
        </p:txBody>
      </p:sp>
      <p:sp>
        <p:nvSpPr>
          <p:cNvPr id="3" name="Content Placeholder 2">
            <a:extLst>
              <a:ext uri="{FF2B5EF4-FFF2-40B4-BE49-F238E27FC236}">
                <a16:creationId xmlns:a16="http://schemas.microsoft.com/office/drawing/2014/main" id="{FCABF75C-371A-8767-A3A0-2D664278C4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T"/>
          </a:p>
        </p:txBody>
      </p:sp>
      <p:sp>
        <p:nvSpPr>
          <p:cNvPr id="4" name="Content Placeholder 3">
            <a:extLst>
              <a:ext uri="{FF2B5EF4-FFF2-40B4-BE49-F238E27FC236}">
                <a16:creationId xmlns:a16="http://schemas.microsoft.com/office/drawing/2014/main" id="{05C17495-52AB-0F28-F5A6-146AF03FD1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T"/>
          </a:p>
        </p:txBody>
      </p:sp>
      <p:sp>
        <p:nvSpPr>
          <p:cNvPr id="5" name="Date Placeholder 4">
            <a:extLst>
              <a:ext uri="{FF2B5EF4-FFF2-40B4-BE49-F238E27FC236}">
                <a16:creationId xmlns:a16="http://schemas.microsoft.com/office/drawing/2014/main" id="{EC69C9E3-F11F-4AF8-B1C6-061C8BC37F33}"/>
              </a:ext>
            </a:extLst>
          </p:cNvPr>
          <p:cNvSpPr>
            <a:spLocks noGrp="1"/>
          </p:cNvSpPr>
          <p:nvPr>
            <p:ph type="dt" sz="half" idx="10"/>
          </p:nvPr>
        </p:nvSpPr>
        <p:spPr/>
        <p:txBody>
          <a:bodyPr/>
          <a:lstStyle/>
          <a:p>
            <a:fld id="{AE9B6283-5911-4E45-9705-935D5C8EFF53}" type="datetimeFigureOut">
              <a:rPr lang="en-AT" smtClean="0"/>
              <a:t>10/6/24</a:t>
            </a:fld>
            <a:endParaRPr lang="en-AT"/>
          </a:p>
        </p:txBody>
      </p:sp>
      <p:sp>
        <p:nvSpPr>
          <p:cNvPr id="6" name="Footer Placeholder 5">
            <a:extLst>
              <a:ext uri="{FF2B5EF4-FFF2-40B4-BE49-F238E27FC236}">
                <a16:creationId xmlns:a16="http://schemas.microsoft.com/office/drawing/2014/main" id="{EA2265C4-6359-09CD-D420-DBB44392C22E}"/>
              </a:ext>
            </a:extLst>
          </p:cNvPr>
          <p:cNvSpPr>
            <a:spLocks noGrp="1"/>
          </p:cNvSpPr>
          <p:nvPr>
            <p:ph type="ftr" sz="quarter" idx="11"/>
          </p:nvPr>
        </p:nvSpPr>
        <p:spPr/>
        <p:txBody>
          <a:bodyPr/>
          <a:lstStyle/>
          <a:p>
            <a:endParaRPr lang="en-AT"/>
          </a:p>
        </p:txBody>
      </p:sp>
      <p:sp>
        <p:nvSpPr>
          <p:cNvPr id="7" name="Slide Number Placeholder 6">
            <a:extLst>
              <a:ext uri="{FF2B5EF4-FFF2-40B4-BE49-F238E27FC236}">
                <a16:creationId xmlns:a16="http://schemas.microsoft.com/office/drawing/2014/main" id="{32ADFB40-0CB6-AF53-6E16-B4AD541F38E5}"/>
              </a:ext>
            </a:extLst>
          </p:cNvPr>
          <p:cNvSpPr>
            <a:spLocks noGrp="1"/>
          </p:cNvSpPr>
          <p:nvPr>
            <p:ph type="sldNum" sz="quarter" idx="12"/>
          </p:nvPr>
        </p:nvSpPr>
        <p:spPr/>
        <p:txBody>
          <a:bodyPr/>
          <a:lstStyle/>
          <a:p>
            <a:fld id="{2E897CF2-545A-43F5-B2FE-708418D8F893}" type="slidenum">
              <a:rPr lang="en-AT" smtClean="0"/>
              <a:t>‹Nr.›</a:t>
            </a:fld>
            <a:endParaRPr lang="en-AT"/>
          </a:p>
        </p:txBody>
      </p:sp>
    </p:spTree>
    <p:extLst>
      <p:ext uri="{BB962C8B-B14F-4D97-AF65-F5344CB8AC3E}">
        <p14:creationId xmlns:p14="http://schemas.microsoft.com/office/powerpoint/2010/main" val="2167978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4EAEC-DBA8-0B63-EB2B-442B920AC7C1}"/>
              </a:ext>
            </a:extLst>
          </p:cNvPr>
          <p:cNvSpPr>
            <a:spLocks noGrp="1"/>
          </p:cNvSpPr>
          <p:nvPr>
            <p:ph type="title"/>
          </p:nvPr>
        </p:nvSpPr>
        <p:spPr>
          <a:xfrm>
            <a:off x="839788" y="365125"/>
            <a:ext cx="10515600" cy="1325563"/>
          </a:xfrm>
        </p:spPr>
        <p:txBody>
          <a:bodyPr/>
          <a:lstStyle/>
          <a:p>
            <a:r>
              <a:rPr lang="en-US"/>
              <a:t>Click to edit Master title style</a:t>
            </a:r>
            <a:endParaRPr lang="en-AT"/>
          </a:p>
        </p:txBody>
      </p:sp>
      <p:sp>
        <p:nvSpPr>
          <p:cNvPr id="3" name="Text Placeholder 2">
            <a:extLst>
              <a:ext uri="{FF2B5EF4-FFF2-40B4-BE49-F238E27FC236}">
                <a16:creationId xmlns:a16="http://schemas.microsoft.com/office/drawing/2014/main" id="{CA32BAB1-C455-3DB0-C8C5-9AD0207380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D8CE83D-8587-7FE6-D985-07C85A56A1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T"/>
          </a:p>
        </p:txBody>
      </p:sp>
      <p:sp>
        <p:nvSpPr>
          <p:cNvPr id="5" name="Text Placeholder 4">
            <a:extLst>
              <a:ext uri="{FF2B5EF4-FFF2-40B4-BE49-F238E27FC236}">
                <a16:creationId xmlns:a16="http://schemas.microsoft.com/office/drawing/2014/main" id="{72F4C820-96F3-79AA-4341-FECB38E72D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7D962D5-F21E-4713-BB20-64F47EF626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T"/>
          </a:p>
        </p:txBody>
      </p:sp>
      <p:sp>
        <p:nvSpPr>
          <p:cNvPr id="7" name="Date Placeholder 6">
            <a:extLst>
              <a:ext uri="{FF2B5EF4-FFF2-40B4-BE49-F238E27FC236}">
                <a16:creationId xmlns:a16="http://schemas.microsoft.com/office/drawing/2014/main" id="{BFA07E4A-0D3C-B72B-E738-CE841DF15A14}"/>
              </a:ext>
            </a:extLst>
          </p:cNvPr>
          <p:cNvSpPr>
            <a:spLocks noGrp="1"/>
          </p:cNvSpPr>
          <p:nvPr>
            <p:ph type="dt" sz="half" idx="10"/>
          </p:nvPr>
        </p:nvSpPr>
        <p:spPr/>
        <p:txBody>
          <a:bodyPr/>
          <a:lstStyle/>
          <a:p>
            <a:fld id="{AE9B6283-5911-4E45-9705-935D5C8EFF53}" type="datetimeFigureOut">
              <a:rPr lang="en-AT" smtClean="0"/>
              <a:t>10/6/24</a:t>
            </a:fld>
            <a:endParaRPr lang="en-AT"/>
          </a:p>
        </p:txBody>
      </p:sp>
      <p:sp>
        <p:nvSpPr>
          <p:cNvPr id="8" name="Footer Placeholder 7">
            <a:extLst>
              <a:ext uri="{FF2B5EF4-FFF2-40B4-BE49-F238E27FC236}">
                <a16:creationId xmlns:a16="http://schemas.microsoft.com/office/drawing/2014/main" id="{97FD910B-D15D-1414-505C-C7049AC40CC7}"/>
              </a:ext>
            </a:extLst>
          </p:cNvPr>
          <p:cNvSpPr>
            <a:spLocks noGrp="1"/>
          </p:cNvSpPr>
          <p:nvPr>
            <p:ph type="ftr" sz="quarter" idx="11"/>
          </p:nvPr>
        </p:nvSpPr>
        <p:spPr/>
        <p:txBody>
          <a:bodyPr/>
          <a:lstStyle/>
          <a:p>
            <a:endParaRPr lang="en-AT"/>
          </a:p>
        </p:txBody>
      </p:sp>
      <p:sp>
        <p:nvSpPr>
          <p:cNvPr id="9" name="Slide Number Placeholder 8">
            <a:extLst>
              <a:ext uri="{FF2B5EF4-FFF2-40B4-BE49-F238E27FC236}">
                <a16:creationId xmlns:a16="http://schemas.microsoft.com/office/drawing/2014/main" id="{00139E87-24F2-301A-63B6-053997D0BCCE}"/>
              </a:ext>
            </a:extLst>
          </p:cNvPr>
          <p:cNvSpPr>
            <a:spLocks noGrp="1"/>
          </p:cNvSpPr>
          <p:nvPr>
            <p:ph type="sldNum" sz="quarter" idx="12"/>
          </p:nvPr>
        </p:nvSpPr>
        <p:spPr/>
        <p:txBody>
          <a:bodyPr/>
          <a:lstStyle/>
          <a:p>
            <a:fld id="{2E897CF2-545A-43F5-B2FE-708418D8F893}" type="slidenum">
              <a:rPr lang="en-AT" smtClean="0"/>
              <a:t>‹Nr.›</a:t>
            </a:fld>
            <a:endParaRPr lang="en-AT"/>
          </a:p>
        </p:txBody>
      </p:sp>
    </p:spTree>
    <p:extLst>
      <p:ext uri="{BB962C8B-B14F-4D97-AF65-F5344CB8AC3E}">
        <p14:creationId xmlns:p14="http://schemas.microsoft.com/office/powerpoint/2010/main" val="1993527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84EB5-2D23-7D16-86A0-9D36509BD907}"/>
              </a:ext>
            </a:extLst>
          </p:cNvPr>
          <p:cNvSpPr>
            <a:spLocks noGrp="1"/>
          </p:cNvSpPr>
          <p:nvPr>
            <p:ph type="title"/>
          </p:nvPr>
        </p:nvSpPr>
        <p:spPr/>
        <p:txBody>
          <a:bodyPr/>
          <a:lstStyle/>
          <a:p>
            <a:r>
              <a:rPr lang="en-US"/>
              <a:t>Click to edit Master title style</a:t>
            </a:r>
            <a:endParaRPr lang="en-AT"/>
          </a:p>
        </p:txBody>
      </p:sp>
      <p:sp>
        <p:nvSpPr>
          <p:cNvPr id="3" name="Date Placeholder 2">
            <a:extLst>
              <a:ext uri="{FF2B5EF4-FFF2-40B4-BE49-F238E27FC236}">
                <a16:creationId xmlns:a16="http://schemas.microsoft.com/office/drawing/2014/main" id="{7CA57CF0-7469-3CC6-F69C-9D9829644A20}"/>
              </a:ext>
            </a:extLst>
          </p:cNvPr>
          <p:cNvSpPr>
            <a:spLocks noGrp="1"/>
          </p:cNvSpPr>
          <p:nvPr>
            <p:ph type="dt" sz="half" idx="10"/>
          </p:nvPr>
        </p:nvSpPr>
        <p:spPr/>
        <p:txBody>
          <a:bodyPr/>
          <a:lstStyle/>
          <a:p>
            <a:fld id="{AE9B6283-5911-4E45-9705-935D5C8EFF53}" type="datetimeFigureOut">
              <a:rPr lang="en-AT" smtClean="0"/>
              <a:t>10/6/24</a:t>
            </a:fld>
            <a:endParaRPr lang="en-AT"/>
          </a:p>
        </p:txBody>
      </p:sp>
      <p:sp>
        <p:nvSpPr>
          <p:cNvPr id="4" name="Footer Placeholder 3">
            <a:extLst>
              <a:ext uri="{FF2B5EF4-FFF2-40B4-BE49-F238E27FC236}">
                <a16:creationId xmlns:a16="http://schemas.microsoft.com/office/drawing/2014/main" id="{6C8C8D40-48A6-1971-3321-47BB399AE636}"/>
              </a:ext>
            </a:extLst>
          </p:cNvPr>
          <p:cNvSpPr>
            <a:spLocks noGrp="1"/>
          </p:cNvSpPr>
          <p:nvPr>
            <p:ph type="ftr" sz="quarter" idx="11"/>
          </p:nvPr>
        </p:nvSpPr>
        <p:spPr/>
        <p:txBody>
          <a:bodyPr/>
          <a:lstStyle/>
          <a:p>
            <a:endParaRPr lang="en-AT"/>
          </a:p>
        </p:txBody>
      </p:sp>
      <p:sp>
        <p:nvSpPr>
          <p:cNvPr id="5" name="Slide Number Placeholder 4">
            <a:extLst>
              <a:ext uri="{FF2B5EF4-FFF2-40B4-BE49-F238E27FC236}">
                <a16:creationId xmlns:a16="http://schemas.microsoft.com/office/drawing/2014/main" id="{34846D09-29D8-DAFC-2060-026A13D0B8C9}"/>
              </a:ext>
            </a:extLst>
          </p:cNvPr>
          <p:cNvSpPr>
            <a:spLocks noGrp="1"/>
          </p:cNvSpPr>
          <p:nvPr>
            <p:ph type="sldNum" sz="quarter" idx="12"/>
          </p:nvPr>
        </p:nvSpPr>
        <p:spPr/>
        <p:txBody>
          <a:bodyPr/>
          <a:lstStyle/>
          <a:p>
            <a:fld id="{2E897CF2-545A-43F5-B2FE-708418D8F893}" type="slidenum">
              <a:rPr lang="en-AT" smtClean="0"/>
              <a:t>‹Nr.›</a:t>
            </a:fld>
            <a:endParaRPr lang="en-AT"/>
          </a:p>
        </p:txBody>
      </p:sp>
    </p:spTree>
    <p:extLst>
      <p:ext uri="{BB962C8B-B14F-4D97-AF65-F5344CB8AC3E}">
        <p14:creationId xmlns:p14="http://schemas.microsoft.com/office/powerpoint/2010/main" val="99496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BC29A2-3577-0759-1D2C-3072320BAE2D}"/>
              </a:ext>
            </a:extLst>
          </p:cNvPr>
          <p:cNvSpPr>
            <a:spLocks noGrp="1"/>
          </p:cNvSpPr>
          <p:nvPr>
            <p:ph type="dt" sz="half" idx="10"/>
          </p:nvPr>
        </p:nvSpPr>
        <p:spPr/>
        <p:txBody>
          <a:bodyPr/>
          <a:lstStyle/>
          <a:p>
            <a:fld id="{AE9B6283-5911-4E45-9705-935D5C8EFF53}" type="datetimeFigureOut">
              <a:rPr lang="en-AT" smtClean="0"/>
              <a:t>10/6/24</a:t>
            </a:fld>
            <a:endParaRPr lang="en-AT"/>
          </a:p>
        </p:txBody>
      </p:sp>
      <p:sp>
        <p:nvSpPr>
          <p:cNvPr id="3" name="Footer Placeholder 2">
            <a:extLst>
              <a:ext uri="{FF2B5EF4-FFF2-40B4-BE49-F238E27FC236}">
                <a16:creationId xmlns:a16="http://schemas.microsoft.com/office/drawing/2014/main" id="{AB8A41FD-D62F-0AC3-42B7-5E1458D12E7B}"/>
              </a:ext>
            </a:extLst>
          </p:cNvPr>
          <p:cNvSpPr>
            <a:spLocks noGrp="1"/>
          </p:cNvSpPr>
          <p:nvPr>
            <p:ph type="ftr" sz="quarter" idx="11"/>
          </p:nvPr>
        </p:nvSpPr>
        <p:spPr/>
        <p:txBody>
          <a:bodyPr/>
          <a:lstStyle/>
          <a:p>
            <a:endParaRPr lang="en-AT"/>
          </a:p>
        </p:txBody>
      </p:sp>
      <p:sp>
        <p:nvSpPr>
          <p:cNvPr id="4" name="Slide Number Placeholder 3">
            <a:extLst>
              <a:ext uri="{FF2B5EF4-FFF2-40B4-BE49-F238E27FC236}">
                <a16:creationId xmlns:a16="http://schemas.microsoft.com/office/drawing/2014/main" id="{E6632900-90B2-7162-C337-D6776B1FD7A0}"/>
              </a:ext>
            </a:extLst>
          </p:cNvPr>
          <p:cNvSpPr>
            <a:spLocks noGrp="1"/>
          </p:cNvSpPr>
          <p:nvPr>
            <p:ph type="sldNum" sz="quarter" idx="12"/>
          </p:nvPr>
        </p:nvSpPr>
        <p:spPr/>
        <p:txBody>
          <a:bodyPr/>
          <a:lstStyle/>
          <a:p>
            <a:fld id="{2E897CF2-545A-43F5-B2FE-708418D8F893}" type="slidenum">
              <a:rPr lang="en-AT" smtClean="0"/>
              <a:t>‹Nr.›</a:t>
            </a:fld>
            <a:endParaRPr lang="en-AT"/>
          </a:p>
        </p:txBody>
      </p:sp>
    </p:spTree>
    <p:extLst>
      <p:ext uri="{BB962C8B-B14F-4D97-AF65-F5344CB8AC3E}">
        <p14:creationId xmlns:p14="http://schemas.microsoft.com/office/powerpoint/2010/main" val="1423269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12CBF-F9F3-0D56-C69A-C9A2AA7C66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T"/>
          </a:p>
        </p:txBody>
      </p:sp>
      <p:sp>
        <p:nvSpPr>
          <p:cNvPr id="3" name="Content Placeholder 2">
            <a:extLst>
              <a:ext uri="{FF2B5EF4-FFF2-40B4-BE49-F238E27FC236}">
                <a16:creationId xmlns:a16="http://schemas.microsoft.com/office/drawing/2014/main" id="{B15BE7C2-A23F-D886-085F-6CDE4FA9F1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T"/>
          </a:p>
        </p:txBody>
      </p:sp>
      <p:sp>
        <p:nvSpPr>
          <p:cNvPr id="4" name="Text Placeholder 3">
            <a:extLst>
              <a:ext uri="{FF2B5EF4-FFF2-40B4-BE49-F238E27FC236}">
                <a16:creationId xmlns:a16="http://schemas.microsoft.com/office/drawing/2014/main" id="{A2751B5A-D5EA-45DB-7E0C-B5CCFB4BBD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F86495-FEC0-AE2F-3516-8166BF75599A}"/>
              </a:ext>
            </a:extLst>
          </p:cNvPr>
          <p:cNvSpPr>
            <a:spLocks noGrp="1"/>
          </p:cNvSpPr>
          <p:nvPr>
            <p:ph type="dt" sz="half" idx="10"/>
          </p:nvPr>
        </p:nvSpPr>
        <p:spPr/>
        <p:txBody>
          <a:bodyPr/>
          <a:lstStyle/>
          <a:p>
            <a:fld id="{AE9B6283-5911-4E45-9705-935D5C8EFF53}" type="datetimeFigureOut">
              <a:rPr lang="en-AT" smtClean="0"/>
              <a:t>10/6/24</a:t>
            </a:fld>
            <a:endParaRPr lang="en-AT"/>
          </a:p>
        </p:txBody>
      </p:sp>
      <p:sp>
        <p:nvSpPr>
          <p:cNvPr id="6" name="Footer Placeholder 5">
            <a:extLst>
              <a:ext uri="{FF2B5EF4-FFF2-40B4-BE49-F238E27FC236}">
                <a16:creationId xmlns:a16="http://schemas.microsoft.com/office/drawing/2014/main" id="{6E53E7D1-F57F-7FDD-0EA1-0103AA477CD8}"/>
              </a:ext>
            </a:extLst>
          </p:cNvPr>
          <p:cNvSpPr>
            <a:spLocks noGrp="1"/>
          </p:cNvSpPr>
          <p:nvPr>
            <p:ph type="ftr" sz="quarter" idx="11"/>
          </p:nvPr>
        </p:nvSpPr>
        <p:spPr/>
        <p:txBody>
          <a:bodyPr/>
          <a:lstStyle/>
          <a:p>
            <a:endParaRPr lang="en-AT"/>
          </a:p>
        </p:txBody>
      </p:sp>
      <p:sp>
        <p:nvSpPr>
          <p:cNvPr id="7" name="Slide Number Placeholder 6">
            <a:extLst>
              <a:ext uri="{FF2B5EF4-FFF2-40B4-BE49-F238E27FC236}">
                <a16:creationId xmlns:a16="http://schemas.microsoft.com/office/drawing/2014/main" id="{8A1FFE57-9D92-7734-2862-C2154B354CEC}"/>
              </a:ext>
            </a:extLst>
          </p:cNvPr>
          <p:cNvSpPr>
            <a:spLocks noGrp="1"/>
          </p:cNvSpPr>
          <p:nvPr>
            <p:ph type="sldNum" sz="quarter" idx="12"/>
          </p:nvPr>
        </p:nvSpPr>
        <p:spPr/>
        <p:txBody>
          <a:bodyPr/>
          <a:lstStyle/>
          <a:p>
            <a:fld id="{2E897CF2-545A-43F5-B2FE-708418D8F893}" type="slidenum">
              <a:rPr lang="en-AT" smtClean="0"/>
              <a:t>‹Nr.›</a:t>
            </a:fld>
            <a:endParaRPr lang="en-AT"/>
          </a:p>
        </p:txBody>
      </p:sp>
    </p:spTree>
    <p:extLst>
      <p:ext uri="{BB962C8B-B14F-4D97-AF65-F5344CB8AC3E}">
        <p14:creationId xmlns:p14="http://schemas.microsoft.com/office/powerpoint/2010/main" val="343013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5F657-972C-D6A4-F3BB-C31ADE9520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T"/>
          </a:p>
        </p:txBody>
      </p:sp>
      <p:sp>
        <p:nvSpPr>
          <p:cNvPr id="3" name="Picture Placeholder 2">
            <a:extLst>
              <a:ext uri="{FF2B5EF4-FFF2-40B4-BE49-F238E27FC236}">
                <a16:creationId xmlns:a16="http://schemas.microsoft.com/office/drawing/2014/main" id="{EBD289F8-8BB5-9493-76A2-8B446DFC95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T"/>
          </a:p>
        </p:txBody>
      </p:sp>
      <p:sp>
        <p:nvSpPr>
          <p:cNvPr id="4" name="Text Placeholder 3">
            <a:extLst>
              <a:ext uri="{FF2B5EF4-FFF2-40B4-BE49-F238E27FC236}">
                <a16:creationId xmlns:a16="http://schemas.microsoft.com/office/drawing/2014/main" id="{D5717C12-7180-DA6C-92DF-138C623B40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E05D95-9795-CBC1-56E3-4070B7F857B4}"/>
              </a:ext>
            </a:extLst>
          </p:cNvPr>
          <p:cNvSpPr>
            <a:spLocks noGrp="1"/>
          </p:cNvSpPr>
          <p:nvPr>
            <p:ph type="dt" sz="half" idx="10"/>
          </p:nvPr>
        </p:nvSpPr>
        <p:spPr/>
        <p:txBody>
          <a:bodyPr/>
          <a:lstStyle/>
          <a:p>
            <a:fld id="{AE9B6283-5911-4E45-9705-935D5C8EFF53}" type="datetimeFigureOut">
              <a:rPr lang="en-AT" smtClean="0"/>
              <a:t>10/6/24</a:t>
            </a:fld>
            <a:endParaRPr lang="en-AT"/>
          </a:p>
        </p:txBody>
      </p:sp>
      <p:sp>
        <p:nvSpPr>
          <p:cNvPr id="6" name="Footer Placeholder 5">
            <a:extLst>
              <a:ext uri="{FF2B5EF4-FFF2-40B4-BE49-F238E27FC236}">
                <a16:creationId xmlns:a16="http://schemas.microsoft.com/office/drawing/2014/main" id="{F3777595-72B0-385B-6217-7FCFF2139B1A}"/>
              </a:ext>
            </a:extLst>
          </p:cNvPr>
          <p:cNvSpPr>
            <a:spLocks noGrp="1"/>
          </p:cNvSpPr>
          <p:nvPr>
            <p:ph type="ftr" sz="quarter" idx="11"/>
          </p:nvPr>
        </p:nvSpPr>
        <p:spPr/>
        <p:txBody>
          <a:bodyPr/>
          <a:lstStyle/>
          <a:p>
            <a:endParaRPr lang="en-AT"/>
          </a:p>
        </p:txBody>
      </p:sp>
      <p:sp>
        <p:nvSpPr>
          <p:cNvPr id="7" name="Slide Number Placeholder 6">
            <a:extLst>
              <a:ext uri="{FF2B5EF4-FFF2-40B4-BE49-F238E27FC236}">
                <a16:creationId xmlns:a16="http://schemas.microsoft.com/office/drawing/2014/main" id="{BCC899C9-79E2-0132-E2F9-0580D37789DE}"/>
              </a:ext>
            </a:extLst>
          </p:cNvPr>
          <p:cNvSpPr>
            <a:spLocks noGrp="1"/>
          </p:cNvSpPr>
          <p:nvPr>
            <p:ph type="sldNum" sz="quarter" idx="12"/>
          </p:nvPr>
        </p:nvSpPr>
        <p:spPr/>
        <p:txBody>
          <a:bodyPr/>
          <a:lstStyle/>
          <a:p>
            <a:fld id="{2E897CF2-545A-43F5-B2FE-708418D8F893}" type="slidenum">
              <a:rPr lang="en-AT" smtClean="0"/>
              <a:t>‹Nr.›</a:t>
            </a:fld>
            <a:endParaRPr lang="en-AT"/>
          </a:p>
        </p:txBody>
      </p:sp>
    </p:spTree>
    <p:extLst>
      <p:ext uri="{BB962C8B-B14F-4D97-AF65-F5344CB8AC3E}">
        <p14:creationId xmlns:p14="http://schemas.microsoft.com/office/powerpoint/2010/main" val="77094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F7D777-CE58-7B7A-493E-BE6E31E9E6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T"/>
          </a:p>
        </p:txBody>
      </p:sp>
      <p:sp>
        <p:nvSpPr>
          <p:cNvPr id="3" name="Text Placeholder 2">
            <a:extLst>
              <a:ext uri="{FF2B5EF4-FFF2-40B4-BE49-F238E27FC236}">
                <a16:creationId xmlns:a16="http://schemas.microsoft.com/office/drawing/2014/main" id="{0BC22D0A-B1E0-A4E3-BBB2-9ABBBB9452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T"/>
          </a:p>
        </p:txBody>
      </p:sp>
      <p:sp>
        <p:nvSpPr>
          <p:cNvPr id="4" name="Date Placeholder 3">
            <a:extLst>
              <a:ext uri="{FF2B5EF4-FFF2-40B4-BE49-F238E27FC236}">
                <a16:creationId xmlns:a16="http://schemas.microsoft.com/office/drawing/2014/main" id="{6746CE6F-30B1-DA60-9355-BA4F8FE9C0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9B6283-5911-4E45-9705-935D5C8EFF53}" type="datetimeFigureOut">
              <a:rPr lang="en-AT" smtClean="0"/>
              <a:t>10/6/24</a:t>
            </a:fld>
            <a:endParaRPr lang="en-AT"/>
          </a:p>
        </p:txBody>
      </p:sp>
      <p:sp>
        <p:nvSpPr>
          <p:cNvPr id="5" name="Footer Placeholder 4">
            <a:extLst>
              <a:ext uri="{FF2B5EF4-FFF2-40B4-BE49-F238E27FC236}">
                <a16:creationId xmlns:a16="http://schemas.microsoft.com/office/drawing/2014/main" id="{9A9E3651-6BA9-9576-68BD-E6F12835BC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T"/>
          </a:p>
        </p:txBody>
      </p:sp>
      <p:sp>
        <p:nvSpPr>
          <p:cNvPr id="6" name="Slide Number Placeholder 5">
            <a:extLst>
              <a:ext uri="{FF2B5EF4-FFF2-40B4-BE49-F238E27FC236}">
                <a16:creationId xmlns:a16="http://schemas.microsoft.com/office/drawing/2014/main" id="{02878C5B-CF50-167E-790C-568BA91049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897CF2-545A-43F5-B2FE-708418D8F893}" type="slidenum">
              <a:rPr lang="en-AT" smtClean="0"/>
              <a:t>‹Nr.›</a:t>
            </a:fld>
            <a:endParaRPr lang="en-AT"/>
          </a:p>
        </p:txBody>
      </p:sp>
    </p:spTree>
    <p:extLst>
      <p:ext uri="{BB962C8B-B14F-4D97-AF65-F5344CB8AC3E}">
        <p14:creationId xmlns:p14="http://schemas.microsoft.com/office/powerpoint/2010/main" val="1567313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18" Type="http://schemas.openxmlformats.org/officeDocument/2006/relationships/image" Target="../media/image18.png"/><Relationship Id="rId3" Type="http://schemas.openxmlformats.org/officeDocument/2006/relationships/image" Target="../media/image3.sv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svg"/><Relationship Id="rId2" Type="http://schemas.openxmlformats.org/officeDocument/2006/relationships/image" Target="../media/image2.png"/><Relationship Id="rId16"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19" Type="http://schemas.openxmlformats.org/officeDocument/2006/relationships/image" Target="../media/image19.sv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11.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chart" Target="../charts/chart9.xml"/><Relationship Id="rId7" Type="http://schemas.openxmlformats.org/officeDocument/2006/relationships/image" Target="../media/image31.sv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0.png"/><Relationship Id="rId11" Type="http://schemas.openxmlformats.org/officeDocument/2006/relationships/image" Target="../media/image35.svg"/><Relationship Id="rId5" Type="http://schemas.openxmlformats.org/officeDocument/2006/relationships/image" Target="../media/image29.svg"/><Relationship Id="rId10" Type="http://schemas.openxmlformats.org/officeDocument/2006/relationships/image" Target="../media/image34.png"/><Relationship Id="rId4" Type="http://schemas.openxmlformats.org/officeDocument/2006/relationships/image" Target="../media/image28.png"/><Relationship Id="rId9" Type="http://schemas.openxmlformats.org/officeDocument/2006/relationships/image" Target="../media/image33.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18" Type="http://schemas.openxmlformats.org/officeDocument/2006/relationships/image" Target="../media/image18.png"/><Relationship Id="rId3" Type="http://schemas.openxmlformats.org/officeDocument/2006/relationships/image" Target="../media/image3.sv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svg"/><Relationship Id="rId2" Type="http://schemas.openxmlformats.org/officeDocument/2006/relationships/image" Target="../media/image2.png"/><Relationship Id="rId16"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19" Type="http://schemas.openxmlformats.org/officeDocument/2006/relationships/image" Target="../media/image19.sv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4.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20.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 Id="rId9" Type="http://schemas.openxmlformats.org/officeDocument/2006/relationships/image" Target="../media/image25.svg"/></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Semiconductor Production Gains Funding Boost, Thorny Questions">
            <a:extLst>
              <a:ext uri="{FF2B5EF4-FFF2-40B4-BE49-F238E27FC236}">
                <a16:creationId xmlns:a16="http://schemas.microsoft.com/office/drawing/2014/main" id="{514534A1-DE25-BCDC-F5EC-4E195F751D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943725"/>
          </a:xfrm>
          <a:prstGeom prst="rect">
            <a:avLst/>
          </a:prstGeom>
          <a:noFill/>
          <a:extLst>
            <a:ext uri="{909E8E84-426E-40DD-AFC4-6F175D3DCCD1}">
              <a14:hiddenFill xmlns:a14="http://schemas.microsoft.com/office/drawing/2010/main">
                <a:solidFill>
                  <a:srgbClr val="FFFFFF"/>
                </a:solidFill>
              </a14:hiddenFill>
            </a:ext>
          </a:extLst>
        </p:spPr>
      </p:pic>
      <p:sp>
        <p:nvSpPr>
          <p:cNvPr id="11" name="Google Shape;55;p13">
            <a:extLst>
              <a:ext uri="{FF2B5EF4-FFF2-40B4-BE49-F238E27FC236}">
                <a16:creationId xmlns:a16="http://schemas.microsoft.com/office/drawing/2014/main" id="{F647FF4E-DC19-FF95-B5FC-5A69F21EE1BD}"/>
              </a:ext>
            </a:extLst>
          </p:cNvPr>
          <p:cNvSpPr/>
          <p:nvPr/>
        </p:nvSpPr>
        <p:spPr>
          <a:xfrm>
            <a:off x="0" y="2642211"/>
            <a:ext cx="12192000" cy="1659300"/>
          </a:xfrm>
          <a:prstGeom prst="rect">
            <a:avLst/>
          </a:prstGeom>
          <a:solidFill>
            <a:srgbClr val="595959">
              <a:alpha val="74680"/>
            </a:srgbClr>
          </a:solidFill>
          <a:ln w="9525" cap="flat" cmpd="sng">
            <a:noFill/>
            <a:prstDash val="solid"/>
            <a:round/>
            <a:headEnd type="none" w="sm" len="sm"/>
            <a:tailEnd type="none" w="sm" len="sm"/>
          </a:ln>
        </p:spPr>
        <p:txBody>
          <a:bodyPr spcFirstLastPara="1" wrap="square" lIns="91425" tIns="234000" rIns="91425" bIns="91425" anchor="ctr" anchorCtr="0">
            <a:noAutofit/>
          </a:bodyPr>
          <a:lstStyle/>
          <a:p>
            <a:pPr algn="ctr"/>
            <a:r>
              <a:rPr lang="en-GB" sz="5400">
                <a:solidFill>
                  <a:schemeClr val="bg1"/>
                </a:solidFill>
                <a:latin typeface="Arial" panose="020B0604020202020204" pitchFamily="34" charset="0"/>
                <a:cs typeface="Arial" panose="020B0604020202020204" pitchFamily="34" charset="0"/>
              </a:rPr>
              <a:t>Long: ON Semiconductors</a:t>
            </a:r>
          </a:p>
          <a:p>
            <a:pPr algn="ctr"/>
            <a:r>
              <a:rPr lang="en-GB">
                <a:solidFill>
                  <a:schemeClr val="bg1"/>
                </a:solidFill>
                <a:latin typeface="Arial" panose="020B0604020202020204" pitchFamily="34" charset="0"/>
                <a:cs typeface="Arial" panose="020B0604020202020204" pitchFamily="34" charset="0"/>
              </a:rPr>
              <a:t>Moritz Baldauf, Christian </a:t>
            </a:r>
            <a:r>
              <a:rPr lang="en-GB" err="1">
                <a:solidFill>
                  <a:schemeClr val="bg1"/>
                </a:solidFill>
                <a:latin typeface="Arial" panose="020B0604020202020204" pitchFamily="34" charset="0"/>
                <a:cs typeface="Arial" panose="020B0604020202020204" pitchFamily="34" charset="0"/>
              </a:rPr>
              <a:t>Vorhauser</a:t>
            </a:r>
            <a:endParaRPr lang="en-AT">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0724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77A4DC9-C8AF-F31E-8CCC-728FF1C5A923}"/>
              </a:ext>
            </a:extLst>
          </p:cNvPr>
          <p:cNvSpPr txBox="1">
            <a:spLocks/>
          </p:cNvSpPr>
          <p:nvPr/>
        </p:nvSpPr>
        <p:spPr>
          <a:xfrm>
            <a:off x="379290" y="163589"/>
            <a:ext cx="11430791" cy="53907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a:latin typeface="Arial" panose="020B0604020202020204" pitchFamily="34" charset="0"/>
                <a:cs typeface="Arial" panose="020B0604020202020204" pitchFamily="34" charset="0"/>
              </a:rPr>
              <a:t>Business Model Canvas</a:t>
            </a:r>
          </a:p>
        </p:txBody>
      </p:sp>
      <p:sp>
        <p:nvSpPr>
          <p:cNvPr id="4" name="Rectangle 3">
            <a:extLst>
              <a:ext uri="{FF2B5EF4-FFF2-40B4-BE49-F238E27FC236}">
                <a16:creationId xmlns:a16="http://schemas.microsoft.com/office/drawing/2014/main" id="{A772434A-A6ED-2EF0-421B-CC7573E92D65}"/>
              </a:ext>
            </a:extLst>
          </p:cNvPr>
          <p:cNvSpPr/>
          <p:nvPr/>
        </p:nvSpPr>
        <p:spPr>
          <a:xfrm>
            <a:off x="182880" y="763273"/>
            <a:ext cx="2321766" cy="46076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marL="285750" indent="-285750">
              <a:buFont typeface="Arial" panose="020B0604020202020204" pitchFamily="34" charset="0"/>
              <a:buChar char="•"/>
            </a:pPr>
            <a:endParaRPr lang="en-GB" sz="1600">
              <a:solidFill>
                <a:schemeClr val="tx1"/>
              </a:solidFill>
            </a:endParaRPr>
          </a:p>
          <a:p>
            <a:pPr marL="285750" indent="-285750">
              <a:buFont typeface="Arial" panose="020B0604020202020204" pitchFamily="34" charset="0"/>
              <a:buChar char="•"/>
            </a:pPr>
            <a:endParaRPr lang="en-GB" sz="1600">
              <a:solidFill>
                <a:schemeClr val="tx1"/>
              </a:solidFill>
            </a:endParaRPr>
          </a:p>
          <a:p>
            <a:pPr marL="285750" indent="-285750">
              <a:buFont typeface="Arial" panose="020B0604020202020204" pitchFamily="34" charset="0"/>
              <a:buChar char="•"/>
            </a:pPr>
            <a:r>
              <a:rPr lang="en-GB" sz="1600" err="1">
                <a:solidFill>
                  <a:schemeClr val="tx1"/>
                </a:solidFill>
                <a:ea typeface="Calibri"/>
                <a:cs typeface="Calibri"/>
              </a:rPr>
              <a:t>Finanzinstitute</a:t>
            </a:r>
            <a:r>
              <a:rPr lang="en-GB" sz="1600">
                <a:solidFill>
                  <a:schemeClr val="tx1"/>
                </a:solidFill>
                <a:ea typeface="Calibri"/>
                <a:cs typeface="Calibri"/>
              </a:rPr>
              <a:t>, Technologie-</a:t>
            </a:r>
            <a:r>
              <a:rPr lang="en-GB" sz="1600" err="1">
                <a:solidFill>
                  <a:schemeClr val="tx1"/>
                </a:solidFill>
                <a:ea typeface="Calibri"/>
                <a:cs typeface="Calibri"/>
              </a:rPr>
              <a:t>Anbieter</a:t>
            </a:r>
          </a:p>
          <a:p>
            <a:pPr marL="285750" indent="-285750">
              <a:buFont typeface="Arial" panose="020B0604020202020204" pitchFamily="34" charset="0"/>
              <a:buChar char="•"/>
            </a:pPr>
            <a:r>
              <a:rPr lang="en-GB" sz="1600">
                <a:solidFill>
                  <a:schemeClr val="tx1"/>
                </a:solidFill>
                <a:ea typeface="Calibri"/>
                <a:cs typeface="Calibri"/>
              </a:rPr>
              <a:t>Service-</a:t>
            </a:r>
            <a:r>
              <a:rPr lang="en-GB" sz="1600" err="1">
                <a:solidFill>
                  <a:schemeClr val="tx1"/>
                </a:solidFill>
                <a:ea typeface="Calibri"/>
                <a:cs typeface="Calibri"/>
              </a:rPr>
              <a:t>Anbieter</a:t>
            </a:r>
          </a:p>
          <a:p>
            <a:pPr marL="285750" indent="-285750">
              <a:buFont typeface="Arial" panose="020B0604020202020204" pitchFamily="34" charset="0"/>
              <a:buChar char="•"/>
            </a:pPr>
            <a:r>
              <a:rPr lang="en-GB" sz="1600" err="1">
                <a:solidFill>
                  <a:schemeClr val="tx1"/>
                </a:solidFill>
                <a:ea typeface="Calibri"/>
                <a:cs typeface="Calibri"/>
              </a:rPr>
              <a:t>Regulatoren</a:t>
            </a:r>
            <a:r>
              <a:rPr lang="en-GB" sz="1600">
                <a:solidFill>
                  <a:schemeClr val="tx1"/>
                </a:solidFill>
                <a:ea typeface="Calibri"/>
                <a:cs typeface="Calibri"/>
              </a:rPr>
              <a:t> und </a:t>
            </a:r>
            <a:r>
              <a:rPr lang="en-GB" sz="1600" err="1">
                <a:solidFill>
                  <a:schemeClr val="tx1"/>
                </a:solidFill>
                <a:ea typeface="Calibri"/>
                <a:cs typeface="Calibri"/>
              </a:rPr>
              <a:t>staatliche</a:t>
            </a:r>
            <a:r>
              <a:rPr lang="en-GB" sz="1600">
                <a:solidFill>
                  <a:schemeClr val="tx1"/>
                </a:solidFill>
                <a:ea typeface="Calibri"/>
                <a:cs typeface="Calibri"/>
              </a:rPr>
              <a:t> </a:t>
            </a:r>
            <a:r>
              <a:rPr lang="en-GB" sz="1600" err="1">
                <a:solidFill>
                  <a:schemeClr val="tx1"/>
                </a:solidFill>
                <a:ea typeface="Calibri"/>
                <a:cs typeface="Calibri"/>
              </a:rPr>
              <a:t>Einrichtungen</a:t>
            </a:r>
          </a:p>
          <a:p>
            <a:pPr marL="285750" indent="-285750">
              <a:buFont typeface="Arial" panose="020B0604020202020204" pitchFamily="34" charset="0"/>
              <a:buChar char="•"/>
            </a:pPr>
            <a:r>
              <a:rPr lang="en-GB" sz="1600" err="1">
                <a:solidFill>
                  <a:schemeClr val="tx1"/>
                </a:solidFill>
                <a:ea typeface="Calibri"/>
                <a:cs typeface="Calibri"/>
              </a:rPr>
              <a:t>Geschäftspartner</a:t>
            </a:r>
            <a:r>
              <a:rPr lang="en-GB" sz="1600">
                <a:solidFill>
                  <a:schemeClr val="tx1"/>
                </a:solidFill>
                <a:ea typeface="Calibri"/>
                <a:cs typeface="Calibri"/>
              </a:rPr>
              <a:t> und Non-Profits</a:t>
            </a:r>
          </a:p>
        </p:txBody>
      </p:sp>
      <p:sp>
        <p:nvSpPr>
          <p:cNvPr id="6" name="Rectangle 5">
            <a:extLst>
              <a:ext uri="{FF2B5EF4-FFF2-40B4-BE49-F238E27FC236}">
                <a16:creationId xmlns:a16="http://schemas.microsoft.com/office/drawing/2014/main" id="{58C4F1AC-4446-263B-C0CA-E184692A24CA}"/>
              </a:ext>
            </a:extLst>
          </p:cNvPr>
          <p:cNvSpPr/>
          <p:nvPr/>
        </p:nvSpPr>
        <p:spPr>
          <a:xfrm>
            <a:off x="182878" y="763273"/>
            <a:ext cx="2321765" cy="478152"/>
          </a:xfrm>
          <a:prstGeom prst="rect">
            <a:avLst/>
          </a:prstGeom>
          <a:solidFill>
            <a:schemeClr val="tx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1600" err="1">
                <a:cs typeface="Calibri"/>
              </a:rPr>
              <a:t>Hauptpartner</a:t>
            </a:r>
          </a:p>
        </p:txBody>
      </p:sp>
      <p:sp>
        <p:nvSpPr>
          <p:cNvPr id="15" name="Rectangle 14">
            <a:extLst>
              <a:ext uri="{FF2B5EF4-FFF2-40B4-BE49-F238E27FC236}">
                <a16:creationId xmlns:a16="http://schemas.microsoft.com/office/drawing/2014/main" id="{AC0182C9-8EB1-BFFA-D2CA-D7497000B6F1}"/>
              </a:ext>
            </a:extLst>
          </p:cNvPr>
          <p:cNvSpPr/>
          <p:nvPr/>
        </p:nvSpPr>
        <p:spPr>
          <a:xfrm>
            <a:off x="4876754" y="763273"/>
            <a:ext cx="2372108" cy="46076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marL="285750" indent="-285750">
              <a:buFont typeface="Arial" panose="020B0604020202020204" pitchFamily="34" charset="0"/>
              <a:buChar char="•"/>
            </a:pPr>
            <a:endParaRPr lang="en-GB" sz="1600">
              <a:solidFill>
                <a:schemeClr val="tx1"/>
              </a:solidFill>
            </a:endParaRPr>
          </a:p>
          <a:p>
            <a:pPr marL="285750" indent="-285750">
              <a:buFont typeface="Arial" panose="020B0604020202020204" pitchFamily="34" charset="0"/>
              <a:buChar char="•"/>
            </a:pPr>
            <a:endParaRPr lang="en-GB" sz="1600">
              <a:solidFill>
                <a:schemeClr val="tx1"/>
              </a:solidFill>
            </a:endParaRPr>
          </a:p>
          <a:p>
            <a:pPr marL="285750" indent="-285750">
              <a:buFont typeface="Arial" panose="020B0604020202020204" pitchFamily="34" charset="0"/>
              <a:buChar char="•"/>
            </a:pPr>
            <a:endParaRPr lang="de-DE" sz="1600">
              <a:solidFill>
                <a:schemeClr val="tx1"/>
              </a:solidFill>
              <a:ea typeface="Calibri"/>
              <a:cs typeface="Calibri"/>
            </a:endParaRPr>
          </a:p>
        </p:txBody>
      </p:sp>
      <p:sp>
        <p:nvSpPr>
          <p:cNvPr id="16" name="Rectangle 15">
            <a:extLst>
              <a:ext uri="{FF2B5EF4-FFF2-40B4-BE49-F238E27FC236}">
                <a16:creationId xmlns:a16="http://schemas.microsoft.com/office/drawing/2014/main" id="{AA304053-3C26-2736-50CB-13C4D460842F}"/>
              </a:ext>
            </a:extLst>
          </p:cNvPr>
          <p:cNvSpPr/>
          <p:nvPr/>
        </p:nvSpPr>
        <p:spPr>
          <a:xfrm>
            <a:off x="4876754" y="763273"/>
            <a:ext cx="2372108" cy="478152"/>
          </a:xfrm>
          <a:prstGeom prst="rect">
            <a:avLst/>
          </a:prstGeom>
          <a:solidFill>
            <a:schemeClr val="tx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a:t>Value Proposition</a:t>
            </a:r>
            <a:endParaRPr lang="en-AT" sz="1600"/>
          </a:p>
        </p:txBody>
      </p:sp>
      <p:sp>
        <p:nvSpPr>
          <p:cNvPr id="12" name="Rectangle 11">
            <a:extLst>
              <a:ext uri="{FF2B5EF4-FFF2-40B4-BE49-F238E27FC236}">
                <a16:creationId xmlns:a16="http://schemas.microsoft.com/office/drawing/2014/main" id="{994D4553-0150-D693-6C82-E065BF69CBCE}"/>
              </a:ext>
            </a:extLst>
          </p:cNvPr>
          <p:cNvSpPr/>
          <p:nvPr/>
        </p:nvSpPr>
        <p:spPr>
          <a:xfrm>
            <a:off x="2504647" y="763273"/>
            <a:ext cx="2372108" cy="46076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marL="285750" indent="-285750">
              <a:buFont typeface="Arial" panose="020B0604020202020204" pitchFamily="34" charset="0"/>
              <a:buChar char="•"/>
            </a:pPr>
            <a:endParaRPr lang="en-GB"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r>
              <a:rPr lang="de-DE" sz="1600">
                <a:solidFill>
                  <a:schemeClr val="tx1"/>
                </a:solidFill>
              </a:rPr>
              <a:t>Investment Banking</a:t>
            </a:r>
            <a:endParaRPr lang="de-DE" sz="1600">
              <a:solidFill>
                <a:schemeClr val="tx1"/>
              </a:solidFill>
              <a:ea typeface="Calibri"/>
              <a:cs typeface="Calibri"/>
            </a:endParaRPr>
          </a:p>
          <a:p>
            <a:pPr marL="285750" indent="-285750">
              <a:buFont typeface="Arial" panose="020B0604020202020204" pitchFamily="34" charset="0"/>
              <a:buChar char="•"/>
            </a:pPr>
            <a:r>
              <a:rPr lang="de-DE" sz="1600">
                <a:solidFill>
                  <a:schemeClr val="tx1"/>
                </a:solidFill>
                <a:ea typeface="Calibri"/>
                <a:cs typeface="Calibri"/>
              </a:rPr>
              <a:t>Market Making</a:t>
            </a:r>
            <a:endParaRPr lang="de-DE" sz="1600">
              <a:solidFill>
                <a:schemeClr val="tx1"/>
              </a:solidFill>
            </a:endParaRPr>
          </a:p>
          <a:p>
            <a:pPr marL="285750" indent="-285750">
              <a:buFont typeface="Arial" panose="020B0604020202020204" pitchFamily="34" charset="0"/>
              <a:buChar char="•"/>
            </a:pPr>
            <a:r>
              <a:rPr lang="de-DE" sz="1600">
                <a:solidFill>
                  <a:schemeClr val="tx1"/>
                </a:solidFill>
                <a:ea typeface="Calibri"/>
                <a:cs typeface="Calibri"/>
              </a:rPr>
              <a:t>Asset und Wealth Management</a:t>
            </a:r>
          </a:p>
          <a:p>
            <a:pPr marL="285750" indent="-285750">
              <a:buFont typeface="Arial" panose="020B0604020202020204" pitchFamily="34" charset="0"/>
              <a:buChar char="•"/>
            </a:pPr>
            <a:r>
              <a:rPr lang="de-DE" sz="1600">
                <a:solidFill>
                  <a:schemeClr val="tx1"/>
                </a:solidFill>
                <a:ea typeface="Calibri"/>
                <a:cs typeface="Calibri"/>
              </a:rPr>
              <a:t>Kreditvergabe</a:t>
            </a:r>
          </a:p>
          <a:p>
            <a:pPr marL="285750" indent="-285750">
              <a:buFont typeface="Arial" panose="020B0604020202020204" pitchFamily="34" charset="0"/>
              <a:buChar char="•"/>
            </a:pPr>
            <a:endParaRPr lang="en-GB" sz="1600">
              <a:solidFill>
                <a:schemeClr val="tx1"/>
              </a:solidFill>
              <a:ea typeface="Calibri" panose="020F0502020204030204"/>
              <a:cs typeface="Calibri" panose="020F0502020204030204"/>
            </a:endParaRPr>
          </a:p>
          <a:p>
            <a:pPr marL="285750" indent="-285750">
              <a:buFont typeface="Arial" panose="020B0604020202020204" pitchFamily="34" charset="0"/>
              <a:buChar char="•"/>
            </a:pPr>
            <a:endParaRPr lang="en-GB" sz="1600">
              <a:solidFill>
                <a:schemeClr val="tx1"/>
              </a:solidFill>
              <a:ea typeface="Calibri" panose="020F0502020204030204"/>
              <a:cs typeface="Calibri" panose="020F0502020204030204"/>
            </a:endParaRPr>
          </a:p>
        </p:txBody>
      </p:sp>
      <p:sp>
        <p:nvSpPr>
          <p:cNvPr id="13" name="Rectangle 12">
            <a:extLst>
              <a:ext uri="{FF2B5EF4-FFF2-40B4-BE49-F238E27FC236}">
                <a16:creationId xmlns:a16="http://schemas.microsoft.com/office/drawing/2014/main" id="{869F5026-1E08-AE2A-018C-70254DB70EF5}"/>
              </a:ext>
            </a:extLst>
          </p:cNvPr>
          <p:cNvSpPr/>
          <p:nvPr/>
        </p:nvSpPr>
        <p:spPr>
          <a:xfrm>
            <a:off x="2504646" y="763273"/>
            <a:ext cx="2372108" cy="478152"/>
          </a:xfrm>
          <a:prstGeom prst="rect">
            <a:avLst/>
          </a:prstGeom>
          <a:solidFill>
            <a:schemeClr val="tx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1600" err="1"/>
              <a:t>Hauptaktivitäten</a:t>
            </a:r>
            <a:endParaRPr lang="de-DE" err="1"/>
          </a:p>
        </p:txBody>
      </p:sp>
      <p:sp>
        <p:nvSpPr>
          <p:cNvPr id="22" name="Rectangle 21">
            <a:extLst>
              <a:ext uri="{FF2B5EF4-FFF2-40B4-BE49-F238E27FC236}">
                <a16:creationId xmlns:a16="http://schemas.microsoft.com/office/drawing/2014/main" id="{2771522B-A090-522F-18B6-2B6B4050613E}"/>
              </a:ext>
            </a:extLst>
          </p:cNvPr>
          <p:cNvSpPr/>
          <p:nvPr/>
        </p:nvSpPr>
        <p:spPr>
          <a:xfrm>
            <a:off x="2504643" y="2689876"/>
            <a:ext cx="2372108" cy="478152"/>
          </a:xfrm>
          <a:prstGeom prst="rect">
            <a:avLst/>
          </a:prstGeom>
          <a:solidFill>
            <a:schemeClr val="tx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1600" err="1"/>
              <a:t>Wichtige</a:t>
            </a:r>
            <a:r>
              <a:rPr lang="en-GB" sz="1600"/>
              <a:t> </a:t>
            </a:r>
            <a:r>
              <a:rPr lang="en-GB" sz="1600" err="1"/>
              <a:t>Resourcen</a:t>
            </a:r>
            <a:endParaRPr lang="de-DE" err="1"/>
          </a:p>
        </p:txBody>
      </p:sp>
      <p:sp>
        <p:nvSpPr>
          <p:cNvPr id="33" name="Rectangle 32">
            <a:extLst>
              <a:ext uri="{FF2B5EF4-FFF2-40B4-BE49-F238E27FC236}">
                <a16:creationId xmlns:a16="http://schemas.microsoft.com/office/drawing/2014/main" id="{C3EF3596-826C-6E4C-1483-16480E4CF559}"/>
              </a:ext>
            </a:extLst>
          </p:cNvPr>
          <p:cNvSpPr/>
          <p:nvPr/>
        </p:nvSpPr>
        <p:spPr>
          <a:xfrm>
            <a:off x="9620819" y="763273"/>
            <a:ext cx="2372108" cy="46076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marL="285750" indent="-285750">
              <a:buFont typeface="Arial" panose="020B0604020202020204" pitchFamily="34" charset="0"/>
              <a:buChar char="•"/>
            </a:pPr>
            <a:endParaRPr lang="en-GB" sz="1600">
              <a:solidFill>
                <a:schemeClr val="tx1"/>
              </a:solidFill>
            </a:endParaRPr>
          </a:p>
          <a:p>
            <a:endParaRPr lang="en-GB" sz="1600">
              <a:solidFill>
                <a:schemeClr val="tx1"/>
              </a:solidFill>
            </a:endParaRPr>
          </a:p>
          <a:p>
            <a:pPr marL="285750" indent="-285750">
              <a:buFont typeface="Arial" panose="020B0604020202020204" pitchFamily="34" charset="0"/>
              <a:buChar char="•"/>
            </a:pPr>
            <a:r>
              <a:rPr lang="de-DE" sz="1600">
                <a:solidFill>
                  <a:schemeClr val="tx1"/>
                </a:solidFill>
              </a:rPr>
              <a:t>Vermögende Privatkunden</a:t>
            </a:r>
            <a:endParaRPr lang="de-DE" sz="1600">
              <a:solidFill>
                <a:schemeClr val="tx1"/>
              </a:solidFill>
              <a:ea typeface="Calibri"/>
              <a:cs typeface="Calibri"/>
            </a:endParaRPr>
          </a:p>
          <a:p>
            <a:pPr marL="285750" indent="-285750">
              <a:buFont typeface="Arial" panose="020B0604020202020204" pitchFamily="34" charset="0"/>
              <a:buChar char="•"/>
            </a:pPr>
            <a:r>
              <a:rPr lang="de-DE" sz="1600">
                <a:solidFill>
                  <a:schemeClr val="tx1"/>
                </a:solidFill>
                <a:ea typeface="Calibri"/>
                <a:cs typeface="Calibri"/>
              </a:rPr>
              <a:t>Unternehmen</a:t>
            </a:r>
          </a:p>
          <a:p>
            <a:pPr marL="285750" indent="-285750">
              <a:buFont typeface="Arial" panose="020B0604020202020204" pitchFamily="34" charset="0"/>
              <a:buChar char="•"/>
            </a:pPr>
            <a:r>
              <a:rPr lang="de-DE" sz="1600">
                <a:solidFill>
                  <a:schemeClr val="tx1"/>
                </a:solidFill>
                <a:ea typeface="Calibri"/>
                <a:cs typeface="Calibri"/>
              </a:rPr>
              <a:t>Finanzinstitutionen</a:t>
            </a:r>
          </a:p>
          <a:p>
            <a:pPr marL="285750" indent="-285750">
              <a:buFont typeface="Arial" panose="020B0604020202020204" pitchFamily="34" charset="0"/>
              <a:buChar char="•"/>
            </a:pPr>
            <a:r>
              <a:rPr lang="de-DE" sz="1600">
                <a:solidFill>
                  <a:schemeClr val="tx1"/>
                </a:solidFill>
                <a:ea typeface="Calibri"/>
                <a:cs typeface="Calibri"/>
              </a:rPr>
              <a:t>Staatliche Einrichtungen</a:t>
            </a:r>
          </a:p>
        </p:txBody>
      </p:sp>
      <p:sp>
        <p:nvSpPr>
          <p:cNvPr id="34" name="Rectangle 33">
            <a:extLst>
              <a:ext uri="{FF2B5EF4-FFF2-40B4-BE49-F238E27FC236}">
                <a16:creationId xmlns:a16="http://schemas.microsoft.com/office/drawing/2014/main" id="{F496C52C-5A3B-054C-6F1B-F4A9BEA8815B}"/>
              </a:ext>
            </a:extLst>
          </p:cNvPr>
          <p:cNvSpPr/>
          <p:nvPr/>
        </p:nvSpPr>
        <p:spPr>
          <a:xfrm>
            <a:off x="9620819" y="763273"/>
            <a:ext cx="2372108" cy="478152"/>
          </a:xfrm>
          <a:prstGeom prst="rect">
            <a:avLst/>
          </a:prstGeom>
          <a:solidFill>
            <a:schemeClr val="tx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1600"/>
              <a:t>Kundensegmente</a:t>
            </a:r>
            <a:endParaRPr lang="de-DE"/>
          </a:p>
        </p:txBody>
      </p:sp>
      <p:pic>
        <p:nvPicPr>
          <p:cNvPr id="39" name="Graphic 38" descr="Boardroom with solid fill">
            <a:extLst>
              <a:ext uri="{FF2B5EF4-FFF2-40B4-BE49-F238E27FC236}">
                <a16:creationId xmlns:a16="http://schemas.microsoft.com/office/drawing/2014/main" id="{46D5CD82-298B-EF31-640E-096C1C3FCF8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83428" y="743892"/>
            <a:ext cx="501217" cy="501217"/>
          </a:xfrm>
          <a:prstGeom prst="rect">
            <a:avLst/>
          </a:prstGeom>
        </p:spPr>
      </p:pic>
      <p:sp>
        <p:nvSpPr>
          <p:cNvPr id="18" name="Rectangle 17">
            <a:extLst>
              <a:ext uri="{FF2B5EF4-FFF2-40B4-BE49-F238E27FC236}">
                <a16:creationId xmlns:a16="http://schemas.microsoft.com/office/drawing/2014/main" id="{B1DA0A65-7DD4-D1AE-AFC0-A7835A2E9B13}"/>
              </a:ext>
            </a:extLst>
          </p:cNvPr>
          <p:cNvSpPr/>
          <p:nvPr/>
        </p:nvSpPr>
        <p:spPr>
          <a:xfrm>
            <a:off x="7248862" y="763273"/>
            <a:ext cx="2372108" cy="46076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marL="285750" indent="-285750">
              <a:buFont typeface="Arial" panose="020B0604020202020204" pitchFamily="34" charset="0"/>
              <a:buChar char="•"/>
            </a:pPr>
            <a:endParaRPr lang="en-GB" sz="1600">
              <a:solidFill>
                <a:schemeClr val="tx1"/>
              </a:solidFill>
            </a:endParaRPr>
          </a:p>
          <a:p>
            <a:pPr marL="285750" indent="-285750">
              <a:buFont typeface="Arial" panose="020B0604020202020204" pitchFamily="34" charset="0"/>
              <a:buChar char="•"/>
            </a:pPr>
            <a:endParaRPr lang="en-GB" sz="1600">
              <a:solidFill>
                <a:schemeClr val="tx1"/>
              </a:solidFill>
            </a:endParaRPr>
          </a:p>
          <a:p>
            <a:pPr marL="285750" indent="-285750">
              <a:buFont typeface="Arial" panose="020B0604020202020204" pitchFamily="34" charset="0"/>
              <a:buChar char="•"/>
            </a:pPr>
            <a:r>
              <a:rPr lang="de-DE" sz="1600">
                <a:solidFill>
                  <a:schemeClr val="tx1"/>
                </a:solidFill>
              </a:rPr>
              <a:t>Telefon, Email, Website</a:t>
            </a:r>
            <a:endParaRPr lang="de-DE" sz="1600">
              <a:solidFill>
                <a:schemeClr val="tx1"/>
              </a:solidFill>
              <a:ea typeface="Calibri"/>
              <a:cs typeface="Calibri"/>
            </a:endParaRPr>
          </a:p>
          <a:p>
            <a:pPr marL="285750" indent="-285750">
              <a:buFont typeface="Arial" panose="020B0604020202020204" pitchFamily="34" charset="0"/>
              <a:buChar char="•"/>
            </a:pPr>
            <a:r>
              <a:rPr lang="de-DE" sz="1600">
                <a:solidFill>
                  <a:schemeClr val="tx1"/>
                </a:solidFill>
                <a:ea typeface="Calibri"/>
                <a:cs typeface="Calibri"/>
              </a:rPr>
              <a:t>Persönliche Meetings, Video Konferenzen</a:t>
            </a: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r>
              <a:rPr lang="de-DE" sz="1600">
                <a:solidFill>
                  <a:schemeClr val="tx1"/>
                </a:solidFill>
              </a:rPr>
              <a:t>Website und </a:t>
            </a:r>
            <a:r>
              <a:rPr lang="de-DE" sz="1600" err="1">
                <a:solidFill>
                  <a:schemeClr val="tx1"/>
                </a:solidFill>
              </a:rPr>
              <a:t>Social</a:t>
            </a:r>
            <a:r>
              <a:rPr lang="de-DE" sz="1600">
                <a:solidFill>
                  <a:schemeClr val="tx1"/>
                </a:solidFill>
              </a:rPr>
              <a:t> Media</a:t>
            </a:r>
            <a:endParaRPr lang="de-DE" sz="1600">
              <a:solidFill>
                <a:schemeClr val="tx1"/>
              </a:solidFill>
              <a:ea typeface="Calibri"/>
              <a:cs typeface="Calibri"/>
            </a:endParaRPr>
          </a:p>
          <a:p>
            <a:pPr marL="285750" indent="-285750">
              <a:buFont typeface="Arial" panose="020B0604020202020204" pitchFamily="34" charset="0"/>
              <a:buChar char="•"/>
            </a:pPr>
            <a:r>
              <a:rPr lang="de-DE" sz="1600">
                <a:solidFill>
                  <a:schemeClr val="tx1"/>
                </a:solidFill>
                <a:ea typeface="Calibri"/>
                <a:cs typeface="Calibri"/>
              </a:rPr>
              <a:t>Events, Meetings</a:t>
            </a: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a typeface="Calibri" panose="020F0502020204030204"/>
              <a:cs typeface="Calibri" panose="020F0502020204030204"/>
            </a:endParaRPr>
          </a:p>
        </p:txBody>
      </p:sp>
      <p:sp>
        <p:nvSpPr>
          <p:cNvPr id="19" name="Rectangle 18">
            <a:extLst>
              <a:ext uri="{FF2B5EF4-FFF2-40B4-BE49-F238E27FC236}">
                <a16:creationId xmlns:a16="http://schemas.microsoft.com/office/drawing/2014/main" id="{0A564735-BA16-2B9C-0352-AB2744C89B5C}"/>
              </a:ext>
            </a:extLst>
          </p:cNvPr>
          <p:cNvSpPr/>
          <p:nvPr/>
        </p:nvSpPr>
        <p:spPr>
          <a:xfrm>
            <a:off x="7248862" y="763273"/>
            <a:ext cx="2372108" cy="478152"/>
          </a:xfrm>
          <a:prstGeom prst="rect">
            <a:avLst/>
          </a:prstGeom>
          <a:solidFill>
            <a:schemeClr val="tx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1600" err="1"/>
              <a:t>Kundenbeziehung</a:t>
            </a:r>
            <a:endParaRPr lang="de-DE" err="1"/>
          </a:p>
        </p:txBody>
      </p:sp>
      <p:sp>
        <p:nvSpPr>
          <p:cNvPr id="43" name="Rectangle 42">
            <a:extLst>
              <a:ext uri="{FF2B5EF4-FFF2-40B4-BE49-F238E27FC236}">
                <a16:creationId xmlns:a16="http://schemas.microsoft.com/office/drawing/2014/main" id="{8022D921-9DDB-B516-5F8C-CFBDF49EECDD}"/>
              </a:ext>
            </a:extLst>
          </p:cNvPr>
          <p:cNvSpPr/>
          <p:nvPr/>
        </p:nvSpPr>
        <p:spPr>
          <a:xfrm>
            <a:off x="7248862" y="3147819"/>
            <a:ext cx="2372108" cy="478152"/>
          </a:xfrm>
          <a:prstGeom prst="rect">
            <a:avLst/>
          </a:prstGeom>
          <a:solidFill>
            <a:schemeClr val="tx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1600"/>
              <a:t>Kanäle</a:t>
            </a:r>
            <a:endParaRPr lang="de-DE"/>
          </a:p>
        </p:txBody>
      </p:sp>
      <p:sp>
        <p:nvSpPr>
          <p:cNvPr id="45" name="Rectangle 44">
            <a:extLst>
              <a:ext uri="{FF2B5EF4-FFF2-40B4-BE49-F238E27FC236}">
                <a16:creationId xmlns:a16="http://schemas.microsoft.com/office/drawing/2014/main" id="{CC21AAF7-E176-8104-6916-F51B20F31888}"/>
              </a:ext>
            </a:extLst>
          </p:cNvPr>
          <p:cNvSpPr/>
          <p:nvPr/>
        </p:nvSpPr>
        <p:spPr>
          <a:xfrm>
            <a:off x="182878" y="5370897"/>
            <a:ext cx="7065984" cy="132351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T"/>
          </a:p>
        </p:txBody>
      </p:sp>
      <p:sp>
        <p:nvSpPr>
          <p:cNvPr id="48" name="Rectangle 47">
            <a:extLst>
              <a:ext uri="{FF2B5EF4-FFF2-40B4-BE49-F238E27FC236}">
                <a16:creationId xmlns:a16="http://schemas.microsoft.com/office/drawing/2014/main" id="{AE2E5C1B-0504-F241-F3FC-5935C5FBE4AF}"/>
              </a:ext>
            </a:extLst>
          </p:cNvPr>
          <p:cNvSpPr/>
          <p:nvPr/>
        </p:nvSpPr>
        <p:spPr>
          <a:xfrm>
            <a:off x="182878" y="5364347"/>
            <a:ext cx="2321765" cy="478152"/>
          </a:xfrm>
          <a:prstGeom prst="rect">
            <a:avLst/>
          </a:prstGeom>
          <a:solidFill>
            <a:schemeClr val="tx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1600" err="1"/>
              <a:t>Kostenstruktur</a:t>
            </a:r>
            <a:endParaRPr lang="de-DE" err="1"/>
          </a:p>
        </p:txBody>
      </p:sp>
      <p:sp>
        <p:nvSpPr>
          <p:cNvPr id="49" name="Rectangle 48">
            <a:extLst>
              <a:ext uri="{FF2B5EF4-FFF2-40B4-BE49-F238E27FC236}">
                <a16:creationId xmlns:a16="http://schemas.microsoft.com/office/drawing/2014/main" id="{977D4280-4972-8DF2-2082-3180F3FAA614}"/>
              </a:ext>
            </a:extLst>
          </p:cNvPr>
          <p:cNvSpPr/>
          <p:nvPr/>
        </p:nvSpPr>
        <p:spPr>
          <a:xfrm>
            <a:off x="7248862" y="5370896"/>
            <a:ext cx="4744216" cy="132351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T"/>
          </a:p>
        </p:txBody>
      </p:sp>
      <p:sp>
        <p:nvSpPr>
          <p:cNvPr id="50" name="Rectangle 49">
            <a:extLst>
              <a:ext uri="{FF2B5EF4-FFF2-40B4-BE49-F238E27FC236}">
                <a16:creationId xmlns:a16="http://schemas.microsoft.com/office/drawing/2014/main" id="{BEA46D54-2CEA-94A8-01FE-79959DF29731}"/>
              </a:ext>
            </a:extLst>
          </p:cNvPr>
          <p:cNvSpPr/>
          <p:nvPr/>
        </p:nvSpPr>
        <p:spPr>
          <a:xfrm>
            <a:off x="7248861" y="5364347"/>
            <a:ext cx="2372108" cy="478152"/>
          </a:xfrm>
          <a:prstGeom prst="rect">
            <a:avLst/>
          </a:prstGeom>
          <a:solidFill>
            <a:schemeClr val="tx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1600" err="1"/>
              <a:t>Einkommensströme</a:t>
            </a:r>
            <a:endParaRPr lang="de-DE" err="1"/>
          </a:p>
        </p:txBody>
      </p:sp>
      <p:grpSp>
        <p:nvGrpSpPr>
          <p:cNvPr id="64" name="Group 63">
            <a:extLst>
              <a:ext uri="{FF2B5EF4-FFF2-40B4-BE49-F238E27FC236}">
                <a16:creationId xmlns:a16="http://schemas.microsoft.com/office/drawing/2014/main" id="{58DCA398-B767-FB41-1874-BC5D3AE2F737}"/>
              </a:ext>
            </a:extLst>
          </p:cNvPr>
          <p:cNvGrpSpPr/>
          <p:nvPr/>
        </p:nvGrpSpPr>
        <p:grpSpPr>
          <a:xfrm>
            <a:off x="744304" y="5902127"/>
            <a:ext cx="5384714" cy="338554"/>
            <a:chOff x="744304" y="5902127"/>
            <a:chExt cx="5384714" cy="338554"/>
          </a:xfrm>
        </p:grpSpPr>
        <p:sp>
          <p:nvSpPr>
            <p:cNvPr id="57" name="TextBox 56">
              <a:extLst>
                <a:ext uri="{FF2B5EF4-FFF2-40B4-BE49-F238E27FC236}">
                  <a16:creationId xmlns:a16="http://schemas.microsoft.com/office/drawing/2014/main" id="{779627F7-FC06-A3B9-4CBF-9236B77FAE3C}"/>
                </a:ext>
              </a:extLst>
            </p:cNvPr>
            <p:cNvSpPr txBox="1"/>
            <p:nvPr/>
          </p:nvSpPr>
          <p:spPr>
            <a:xfrm>
              <a:off x="744304" y="5902127"/>
              <a:ext cx="2527574" cy="338554"/>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de-DE" sz="1600"/>
                <a:t>Kompensation und Boni</a:t>
              </a:r>
            </a:p>
          </p:txBody>
        </p:sp>
        <p:sp>
          <p:nvSpPr>
            <p:cNvPr id="59" name="TextBox 58">
              <a:extLst>
                <a:ext uri="{FF2B5EF4-FFF2-40B4-BE49-F238E27FC236}">
                  <a16:creationId xmlns:a16="http://schemas.microsoft.com/office/drawing/2014/main" id="{46162C6C-70FD-578F-8633-1FDCD8EE858D}"/>
                </a:ext>
              </a:extLst>
            </p:cNvPr>
            <p:cNvSpPr txBox="1"/>
            <p:nvPr/>
          </p:nvSpPr>
          <p:spPr>
            <a:xfrm>
              <a:off x="3429035" y="5902127"/>
              <a:ext cx="2699983" cy="338554"/>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de-DE" sz="1600"/>
                <a:t>Bürogebäude/Verwaltung</a:t>
              </a:r>
            </a:p>
          </p:txBody>
        </p:sp>
      </p:grpSp>
      <p:grpSp>
        <p:nvGrpSpPr>
          <p:cNvPr id="63" name="Group 62">
            <a:extLst>
              <a:ext uri="{FF2B5EF4-FFF2-40B4-BE49-F238E27FC236}">
                <a16:creationId xmlns:a16="http://schemas.microsoft.com/office/drawing/2014/main" id="{7FD37199-4FA4-470E-0360-E6DC8B799C78}"/>
              </a:ext>
            </a:extLst>
          </p:cNvPr>
          <p:cNvGrpSpPr/>
          <p:nvPr/>
        </p:nvGrpSpPr>
        <p:grpSpPr>
          <a:xfrm>
            <a:off x="742221" y="6247682"/>
            <a:ext cx="5207604" cy="338554"/>
            <a:chOff x="742221" y="6247682"/>
            <a:chExt cx="5207604" cy="338554"/>
          </a:xfrm>
        </p:grpSpPr>
        <p:sp>
          <p:nvSpPr>
            <p:cNvPr id="60" name="TextBox 59">
              <a:extLst>
                <a:ext uri="{FF2B5EF4-FFF2-40B4-BE49-F238E27FC236}">
                  <a16:creationId xmlns:a16="http://schemas.microsoft.com/office/drawing/2014/main" id="{08E93E25-71DE-7EAA-1B3F-63C8D233C132}"/>
                </a:ext>
              </a:extLst>
            </p:cNvPr>
            <p:cNvSpPr txBox="1"/>
            <p:nvPr/>
          </p:nvSpPr>
          <p:spPr>
            <a:xfrm>
              <a:off x="742221" y="6247682"/>
              <a:ext cx="2467666" cy="338554"/>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de-DE" sz="1600">
                  <a:ea typeface="Calibri"/>
                  <a:cs typeface="Calibri"/>
                </a:rPr>
                <a:t>Tech-Dienstleistungen</a:t>
              </a:r>
            </a:p>
          </p:txBody>
        </p:sp>
        <p:sp>
          <p:nvSpPr>
            <p:cNvPr id="62" name="TextBox 61">
              <a:extLst>
                <a:ext uri="{FF2B5EF4-FFF2-40B4-BE49-F238E27FC236}">
                  <a16:creationId xmlns:a16="http://schemas.microsoft.com/office/drawing/2014/main" id="{7DF3956D-75E5-D551-B483-0138777B9082}"/>
                </a:ext>
              </a:extLst>
            </p:cNvPr>
            <p:cNvSpPr txBox="1"/>
            <p:nvPr/>
          </p:nvSpPr>
          <p:spPr>
            <a:xfrm>
              <a:off x="3438327" y="6247682"/>
              <a:ext cx="2511498" cy="338554"/>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de-DE" sz="1600"/>
                <a:t>Marketing und Werbung</a:t>
              </a:r>
              <a:endParaRPr lang="de-DE">
                <a:ea typeface="Calibri"/>
                <a:cs typeface="Calibri"/>
              </a:endParaRPr>
            </a:p>
          </p:txBody>
        </p:sp>
      </p:grpSp>
      <p:grpSp>
        <p:nvGrpSpPr>
          <p:cNvPr id="66" name="Group 65">
            <a:extLst>
              <a:ext uri="{FF2B5EF4-FFF2-40B4-BE49-F238E27FC236}">
                <a16:creationId xmlns:a16="http://schemas.microsoft.com/office/drawing/2014/main" id="{1315F512-3C40-1B38-A9F9-67163535DB95}"/>
              </a:ext>
            </a:extLst>
          </p:cNvPr>
          <p:cNvGrpSpPr/>
          <p:nvPr/>
        </p:nvGrpSpPr>
        <p:grpSpPr>
          <a:xfrm>
            <a:off x="7457948" y="6032653"/>
            <a:ext cx="4463974" cy="338554"/>
            <a:chOff x="7542171" y="6029927"/>
            <a:chExt cx="4463974" cy="338554"/>
          </a:xfrm>
        </p:grpSpPr>
        <p:sp>
          <p:nvSpPr>
            <p:cNvPr id="51" name="TextBox 50">
              <a:extLst>
                <a:ext uri="{FF2B5EF4-FFF2-40B4-BE49-F238E27FC236}">
                  <a16:creationId xmlns:a16="http://schemas.microsoft.com/office/drawing/2014/main" id="{B587E64A-96EF-EBCB-D530-171DAD43066F}"/>
                </a:ext>
              </a:extLst>
            </p:cNvPr>
            <p:cNvSpPr txBox="1"/>
            <p:nvPr/>
          </p:nvSpPr>
          <p:spPr>
            <a:xfrm>
              <a:off x="7542171" y="6029927"/>
              <a:ext cx="1314801" cy="338554"/>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de-DE" sz="1600"/>
                <a:t>Gebühren</a:t>
              </a:r>
            </a:p>
          </p:txBody>
        </p:sp>
        <p:sp>
          <p:nvSpPr>
            <p:cNvPr id="52" name="TextBox 51">
              <a:extLst>
                <a:ext uri="{FF2B5EF4-FFF2-40B4-BE49-F238E27FC236}">
                  <a16:creationId xmlns:a16="http://schemas.microsoft.com/office/drawing/2014/main" id="{E504F1A8-0CAC-6E7B-44BA-26DA0D632F28}"/>
                </a:ext>
              </a:extLst>
            </p:cNvPr>
            <p:cNvSpPr txBox="1"/>
            <p:nvPr/>
          </p:nvSpPr>
          <p:spPr>
            <a:xfrm>
              <a:off x="8788347" y="6029927"/>
              <a:ext cx="1791931" cy="338554"/>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de-DE" sz="1600">
                  <a:ea typeface="Calibri"/>
                  <a:cs typeface="Calibri"/>
                </a:rPr>
                <a:t>Zinserträge</a:t>
              </a:r>
            </a:p>
          </p:txBody>
        </p:sp>
        <p:sp>
          <p:nvSpPr>
            <p:cNvPr id="65" name="TextBox 64">
              <a:extLst>
                <a:ext uri="{FF2B5EF4-FFF2-40B4-BE49-F238E27FC236}">
                  <a16:creationId xmlns:a16="http://schemas.microsoft.com/office/drawing/2014/main" id="{E68E4CE2-B2A2-B5E1-42FC-248DBDFB119A}"/>
                </a:ext>
              </a:extLst>
            </p:cNvPr>
            <p:cNvSpPr txBox="1"/>
            <p:nvPr/>
          </p:nvSpPr>
          <p:spPr>
            <a:xfrm>
              <a:off x="10164307" y="6029927"/>
              <a:ext cx="1841838" cy="338554"/>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de-DE" sz="1600"/>
                <a:t>Market Making</a:t>
              </a:r>
            </a:p>
          </p:txBody>
        </p:sp>
      </p:grpSp>
      <p:pic>
        <p:nvPicPr>
          <p:cNvPr id="68" name="Graphic 67" descr="Diamond with solid fill">
            <a:extLst>
              <a:ext uri="{FF2B5EF4-FFF2-40B4-BE49-F238E27FC236}">
                <a16:creationId xmlns:a16="http://schemas.microsoft.com/office/drawing/2014/main" id="{E226FFF4-4967-6630-660D-FDDB0F6BD4A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22402" y="763273"/>
            <a:ext cx="478153" cy="478153"/>
          </a:xfrm>
          <a:prstGeom prst="rect">
            <a:avLst/>
          </a:prstGeom>
        </p:spPr>
      </p:pic>
      <p:pic>
        <p:nvPicPr>
          <p:cNvPr id="70" name="Graphic 69" descr="Briefcase with solid fill">
            <a:extLst>
              <a:ext uri="{FF2B5EF4-FFF2-40B4-BE49-F238E27FC236}">
                <a16:creationId xmlns:a16="http://schemas.microsoft.com/office/drawing/2014/main" id="{8FD74619-4A59-438E-C880-662BDA3D09C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93259" y="755113"/>
            <a:ext cx="478776" cy="478776"/>
          </a:xfrm>
          <a:prstGeom prst="rect">
            <a:avLst/>
          </a:prstGeom>
        </p:spPr>
      </p:pic>
      <p:pic>
        <p:nvPicPr>
          <p:cNvPr id="72" name="Graphic 71" descr="Raw Materials with solid fill">
            <a:extLst>
              <a:ext uri="{FF2B5EF4-FFF2-40B4-BE49-F238E27FC236}">
                <a16:creationId xmlns:a16="http://schemas.microsoft.com/office/drawing/2014/main" id="{68E241AC-5233-314E-1684-EBEBEDA40A5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349327" y="2698342"/>
            <a:ext cx="478152" cy="478152"/>
          </a:xfrm>
          <a:prstGeom prst="rect">
            <a:avLst/>
          </a:prstGeom>
        </p:spPr>
      </p:pic>
      <p:pic>
        <p:nvPicPr>
          <p:cNvPr id="74" name="Graphic 73" descr="Group of men with solid fill">
            <a:extLst>
              <a:ext uri="{FF2B5EF4-FFF2-40B4-BE49-F238E27FC236}">
                <a16:creationId xmlns:a16="http://schemas.microsoft.com/office/drawing/2014/main" id="{6390E270-ABD9-809F-2CF2-7C512BA4C62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1474618" y="768365"/>
            <a:ext cx="452269" cy="452269"/>
          </a:xfrm>
          <a:prstGeom prst="rect">
            <a:avLst/>
          </a:prstGeom>
        </p:spPr>
      </p:pic>
      <p:pic>
        <p:nvPicPr>
          <p:cNvPr id="76" name="Graphic 75" descr="Receiver with solid fill">
            <a:extLst>
              <a:ext uri="{FF2B5EF4-FFF2-40B4-BE49-F238E27FC236}">
                <a16:creationId xmlns:a16="http://schemas.microsoft.com/office/drawing/2014/main" id="{9E2CE7E2-ACBB-C5E7-87DC-BB0AB36CE85D}"/>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9185333" y="797849"/>
            <a:ext cx="393302" cy="393302"/>
          </a:xfrm>
          <a:prstGeom prst="rect">
            <a:avLst/>
          </a:prstGeom>
        </p:spPr>
      </p:pic>
      <p:pic>
        <p:nvPicPr>
          <p:cNvPr id="78" name="Graphic 77" descr="Truck with solid fill">
            <a:extLst>
              <a:ext uri="{FF2B5EF4-FFF2-40B4-BE49-F238E27FC236}">
                <a16:creationId xmlns:a16="http://schemas.microsoft.com/office/drawing/2014/main" id="{A8362169-BB02-51DF-67D1-85AF0F96B428}"/>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9134441" y="3150363"/>
            <a:ext cx="478152" cy="478152"/>
          </a:xfrm>
          <a:prstGeom prst="rect">
            <a:avLst/>
          </a:prstGeom>
        </p:spPr>
      </p:pic>
      <p:pic>
        <p:nvPicPr>
          <p:cNvPr id="80" name="Graphic 79" descr="Diamond with solid fill">
            <a:extLst>
              <a:ext uri="{FF2B5EF4-FFF2-40B4-BE49-F238E27FC236}">
                <a16:creationId xmlns:a16="http://schemas.microsoft.com/office/drawing/2014/main" id="{4A816134-CBDC-F04F-857E-9B088590D23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22402" y="752273"/>
            <a:ext cx="478153" cy="478153"/>
          </a:xfrm>
          <a:prstGeom prst="rect">
            <a:avLst/>
          </a:prstGeom>
        </p:spPr>
      </p:pic>
      <p:pic>
        <p:nvPicPr>
          <p:cNvPr id="81" name="Graphic 80" descr="Briefcase with solid fill">
            <a:extLst>
              <a:ext uri="{FF2B5EF4-FFF2-40B4-BE49-F238E27FC236}">
                <a16:creationId xmlns:a16="http://schemas.microsoft.com/office/drawing/2014/main" id="{95FA08A4-A6CC-DA80-AD98-063063C119E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93259" y="751961"/>
            <a:ext cx="478776" cy="478776"/>
          </a:xfrm>
          <a:prstGeom prst="rect">
            <a:avLst/>
          </a:prstGeom>
        </p:spPr>
      </p:pic>
      <p:pic>
        <p:nvPicPr>
          <p:cNvPr id="82" name="Graphic 81" descr="Group of men with solid fill">
            <a:extLst>
              <a:ext uri="{FF2B5EF4-FFF2-40B4-BE49-F238E27FC236}">
                <a16:creationId xmlns:a16="http://schemas.microsoft.com/office/drawing/2014/main" id="{4B2929A5-B4DF-51BB-124E-F32F61B26D6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1474618" y="765215"/>
            <a:ext cx="452269" cy="452269"/>
          </a:xfrm>
          <a:prstGeom prst="rect">
            <a:avLst/>
          </a:prstGeom>
        </p:spPr>
      </p:pic>
      <p:pic>
        <p:nvPicPr>
          <p:cNvPr id="83" name="Graphic 82" descr="Receiver with solid fill">
            <a:extLst>
              <a:ext uri="{FF2B5EF4-FFF2-40B4-BE49-F238E27FC236}">
                <a16:creationId xmlns:a16="http://schemas.microsoft.com/office/drawing/2014/main" id="{0DDE2A1D-54E8-1782-E414-B4B9CFB8E4B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9176866" y="794698"/>
            <a:ext cx="393302" cy="393302"/>
          </a:xfrm>
          <a:prstGeom prst="rect">
            <a:avLst/>
          </a:prstGeom>
        </p:spPr>
      </p:pic>
      <p:pic>
        <p:nvPicPr>
          <p:cNvPr id="87" name="Graphic 86" descr="Piggy Bank with solid fill">
            <a:extLst>
              <a:ext uri="{FF2B5EF4-FFF2-40B4-BE49-F238E27FC236}">
                <a16:creationId xmlns:a16="http://schemas.microsoft.com/office/drawing/2014/main" id="{AD018964-A7F1-0B8F-FB86-125D5693B303}"/>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9134441" y="5349453"/>
            <a:ext cx="478152" cy="478152"/>
          </a:xfrm>
          <a:prstGeom prst="rect">
            <a:avLst/>
          </a:prstGeom>
        </p:spPr>
      </p:pic>
      <p:pic>
        <p:nvPicPr>
          <p:cNvPr id="89" name="Graphic 88" descr="Flying Money with solid fill">
            <a:extLst>
              <a:ext uri="{FF2B5EF4-FFF2-40B4-BE49-F238E27FC236}">
                <a16:creationId xmlns:a16="http://schemas.microsoft.com/office/drawing/2014/main" id="{59229FB2-0E44-F97B-2BC9-7FFE63CE67BB}"/>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2061757" y="5390278"/>
            <a:ext cx="422888" cy="422888"/>
          </a:xfrm>
          <a:prstGeom prst="rect">
            <a:avLst/>
          </a:prstGeom>
        </p:spPr>
      </p:pic>
      <p:sp>
        <p:nvSpPr>
          <p:cNvPr id="3" name="TextBox 2">
            <a:extLst>
              <a:ext uri="{FF2B5EF4-FFF2-40B4-BE49-F238E27FC236}">
                <a16:creationId xmlns:a16="http://schemas.microsoft.com/office/drawing/2014/main" id="{AD14440F-0D26-3561-B8E9-AC84CF4FDFC5}"/>
              </a:ext>
            </a:extLst>
          </p:cNvPr>
          <p:cNvSpPr txBox="1"/>
          <p:nvPr/>
        </p:nvSpPr>
        <p:spPr>
          <a:xfrm>
            <a:off x="285862" y="-410672"/>
            <a:ext cx="11794037" cy="369332"/>
          </a:xfrm>
          <a:prstGeom prst="rect">
            <a:avLst/>
          </a:prstGeom>
          <a:solidFill>
            <a:schemeClr val="tx1"/>
          </a:solidFill>
        </p:spPr>
        <p:txBody>
          <a:bodyPr wrap="square">
            <a:spAutoFit/>
          </a:bodyPr>
          <a:lstStyle/>
          <a:p>
            <a:r>
              <a:rPr lang="en-AT">
                <a:solidFill>
                  <a:schemeClr val="bg1"/>
                </a:solidFill>
              </a:rPr>
              <a:t>https://businessmodelanalyst.com/goldman-sachs-business-model/</a:t>
            </a:r>
          </a:p>
        </p:txBody>
      </p:sp>
      <p:sp>
        <p:nvSpPr>
          <p:cNvPr id="2" name="Textfeld 1">
            <a:extLst>
              <a:ext uri="{FF2B5EF4-FFF2-40B4-BE49-F238E27FC236}">
                <a16:creationId xmlns:a16="http://schemas.microsoft.com/office/drawing/2014/main" id="{8F118A6A-B31F-55FF-ADE6-F12AF8625966}"/>
              </a:ext>
            </a:extLst>
          </p:cNvPr>
          <p:cNvSpPr txBox="1"/>
          <p:nvPr/>
        </p:nvSpPr>
        <p:spPr>
          <a:xfrm>
            <a:off x="2509200" y="3171960"/>
            <a:ext cx="2371492"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de-DE" sz="1600">
                <a:ea typeface="Calibri" panose="020F0502020204030204"/>
                <a:cs typeface="Calibri" panose="020F0502020204030204"/>
              </a:rPr>
              <a:t>HR, Technologie und Infrastruktur</a:t>
            </a:r>
          </a:p>
          <a:p>
            <a:pPr marL="285750" indent="-285750">
              <a:buFont typeface="Arial"/>
              <a:buChar char="•"/>
            </a:pPr>
            <a:r>
              <a:rPr lang="de-DE" sz="1600">
                <a:ea typeface="Calibri" panose="020F0502020204030204"/>
                <a:cs typeface="Calibri" panose="020F0502020204030204"/>
              </a:rPr>
              <a:t>Netzwerk und Partnerschaften</a:t>
            </a:r>
          </a:p>
          <a:p>
            <a:pPr marL="285750" indent="-285750">
              <a:buFont typeface="Arial"/>
              <a:buChar char="•"/>
            </a:pPr>
            <a:r>
              <a:rPr lang="de-DE" sz="1600">
                <a:ea typeface="Calibri" panose="020F0502020204030204"/>
                <a:cs typeface="Calibri" panose="020F0502020204030204"/>
              </a:rPr>
              <a:t>Finanzielle </a:t>
            </a:r>
            <a:r>
              <a:rPr lang="de-DE" sz="1600" err="1">
                <a:ea typeface="Calibri" panose="020F0502020204030204"/>
                <a:cs typeface="Calibri" panose="020F0502020204030204"/>
              </a:rPr>
              <a:t>Resourcen</a:t>
            </a:r>
          </a:p>
          <a:p>
            <a:pPr marL="285750" indent="-285750">
              <a:buFont typeface="Arial"/>
              <a:buChar char="•"/>
            </a:pPr>
            <a:r>
              <a:rPr lang="de-DE" sz="1600">
                <a:ea typeface="Calibri" panose="020F0502020204030204"/>
                <a:cs typeface="Calibri" panose="020F0502020204030204"/>
              </a:rPr>
              <a:t>Marke Goldman Sachs</a:t>
            </a:r>
          </a:p>
        </p:txBody>
      </p:sp>
      <p:sp>
        <p:nvSpPr>
          <p:cNvPr id="8" name="TextBox 58">
            <a:extLst>
              <a:ext uri="{FF2B5EF4-FFF2-40B4-BE49-F238E27FC236}">
                <a16:creationId xmlns:a16="http://schemas.microsoft.com/office/drawing/2014/main" id="{3B2AA81A-DB8A-BCB4-19EB-27E25A597DCE}"/>
              </a:ext>
            </a:extLst>
          </p:cNvPr>
          <p:cNvSpPr txBox="1"/>
          <p:nvPr/>
        </p:nvSpPr>
        <p:spPr>
          <a:xfrm>
            <a:off x="3442045" y="5580600"/>
            <a:ext cx="3071690" cy="338554"/>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de-DE" sz="1600"/>
              <a:t>Regulatorik und Compliance</a:t>
            </a:r>
            <a:endParaRPr lang="de-DE"/>
          </a:p>
        </p:txBody>
      </p:sp>
      <p:sp>
        <p:nvSpPr>
          <p:cNvPr id="9" name="Textfeld 8">
            <a:extLst>
              <a:ext uri="{FF2B5EF4-FFF2-40B4-BE49-F238E27FC236}">
                <a16:creationId xmlns:a16="http://schemas.microsoft.com/office/drawing/2014/main" id="{99292E5E-2FB2-592E-8DEC-CC4C8D9BA287}"/>
              </a:ext>
            </a:extLst>
          </p:cNvPr>
          <p:cNvSpPr txBox="1"/>
          <p:nvPr/>
        </p:nvSpPr>
        <p:spPr>
          <a:xfrm>
            <a:off x="4876905" y="1293961"/>
            <a:ext cx="2444500" cy="36009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l">
              <a:buFont typeface="Arial"/>
              <a:buChar char="•"/>
            </a:pPr>
            <a:r>
              <a:rPr lang="de-DE" sz="1600">
                <a:ea typeface="Calibri" panose="020F0502020204030204"/>
                <a:cs typeface="Calibri" panose="020F0502020204030204"/>
              </a:rPr>
              <a:t>Unternehmen</a:t>
            </a:r>
            <a:endParaRPr lang="de-DE">
              <a:ea typeface="Calibri" panose="020F0502020204030204"/>
              <a:cs typeface="Calibri" panose="020F0502020204030204"/>
            </a:endParaRPr>
          </a:p>
          <a:p>
            <a:pPr marL="742950" lvl="1" indent="-285750">
              <a:buFont typeface="Arial"/>
              <a:buChar char="•"/>
            </a:pPr>
            <a:r>
              <a:rPr lang="de-DE" sz="1500">
                <a:ea typeface="Calibri" panose="020F0502020204030204"/>
                <a:cs typeface="Calibri" panose="020F0502020204030204"/>
              </a:rPr>
              <a:t>M&amp;A</a:t>
            </a:r>
          </a:p>
          <a:p>
            <a:pPr marL="742950" lvl="1" indent="-285750">
              <a:buFont typeface="Arial"/>
              <a:buChar char="•"/>
            </a:pPr>
            <a:r>
              <a:rPr lang="de-DE" sz="1500">
                <a:ea typeface="Calibri" panose="020F0502020204030204"/>
                <a:cs typeface="Calibri" panose="020F0502020204030204"/>
              </a:rPr>
              <a:t>Kapitalbeschaffung</a:t>
            </a:r>
          </a:p>
          <a:p>
            <a:pPr marL="742950" lvl="1" indent="-285750">
              <a:buFont typeface="Arial"/>
              <a:buChar char="•"/>
            </a:pPr>
            <a:r>
              <a:rPr lang="de-DE" sz="1500">
                <a:ea typeface="Calibri" panose="020F0502020204030204"/>
                <a:cs typeface="Calibri" panose="020F0502020204030204"/>
              </a:rPr>
              <a:t>Risk Management</a:t>
            </a:r>
          </a:p>
          <a:p>
            <a:pPr marL="742950" lvl="1" indent="-285750">
              <a:buFont typeface="Arial"/>
              <a:buChar char="•"/>
            </a:pPr>
            <a:r>
              <a:rPr lang="de-DE" sz="1500">
                <a:ea typeface="Calibri" panose="020F0502020204030204"/>
                <a:cs typeface="Calibri" panose="020F0502020204030204"/>
              </a:rPr>
              <a:t>Liquidität</a:t>
            </a:r>
          </a:p>
          <a:p>
            <a:pPr marL="285750" indent="-285750">
              <a:buFont typeface="Arial"/>
              <a:buChar char="•"/>
            </a:pPr>
            <a:r>
              <a:rPr lang="de-DE" sz="1600">
                <a:ea typeface="Calibri" panose="020F0502020204030204"/>
                <a:cs typeface="Calibri" panose="020F0502020204030204"/>
              </a:rPr>
              <a:t>Staatliche Kunden</a:t>
            </a:r>
          </a:p>
          <a:p>
            <a:pPr marL="742950" lvl="1" indent="-285750">
              <a:buFont typeface="Arial"/>
              <a:buChar char="•"/>
            </a:pPr>
            <a:r>
              <a:rPr lang="de-DE" sz="1500">
                <a:ea typeface="Calibri" panose="020F0502020204030204"/>
                <a:cs typeface="Calibri" panose="020F0502020204030204"/>
              </a:rPr>
              <a:t>Strategische Beratung</a:t>
            </a:r>
          </a:p>
          <a:p>
            <a:pPr marL="742950" lvl="1" indent="-285750">
              <a:buFont typeface="Arial"/>
              <a:buChar char="•"/>
            </a:pPr>
            <a:r>
              <a:rPr lang="de-DE" sz="1500">
                <a:ea typeface="Calibri" panose="020F0502020204030204"/>
                <a:cs typeface="Calibri" panose="020F0502020204030204"/>
              </a:rPr>
              <a:t>Fremdfinanzierung</a:t>
            </a:r>
          </a:p>
          <a:p>
            <a:pPr marL="742950" lvl="1" indent="-285750">
              <a:buFont typeface="Arial"/>
              <a:buChar char="•"/>
            </a:pPr>
            <a:r>
              <a:rPr lang="de-DE" sz="1500">
                <a:ea typeface="Calibri" panose="020F0502020204030204"/>
                <a:cs typeface="Calibri" panose="020F0502020204030204"/>
              </a:rPr>
              <a:t>Risikomanagement</a:t>
            </a:r>
          </a:p>
          <a:p>
            <a:pPr marL="285750" indent="-285750">
              <a:buFont typeface="Arial"/>
              <a:buChar char="•"/>
            </a:pPr>
            <a:r>
              <a:rPr lang="de-DE" sz="1600">
                <a:ea typeface="Calibri" panose="020F0502020204030204"/>
                <a:cs typeface="Calibri" panose="020F0502020204030204"/>
              </a:rPr>
              <a:t>Finanzinstitute</a:t>
            </a:r>
          </a:p>
          <a:p>
            <a:pPr marL="742950" lvl="1" indent="-285750">
              <a:buFont typeface="Arial"/>
              <a:buChar char="•"/>
            </a:pPr>
            <a:r>
              <a:rPr lang="de-DE" sz="1500">
                <a:ea typeface="Calibri" panose="020F0502020204030204"/>
                <a:cs typeface="Calibri" panose="020F0502020204030204"/>
              </a:rPr>
              <a:t>Liquidität</a:t>
            </a:r>
          </a:p>
          <a:p>
            <a:pPr marL="742950" lvl="1" indent="-285750">
              <a:buFont typeface="Arial"/>
              <a:buChar char="•"/>
            </a:pPr>
            <a:r>
              <a:rPr lang="de-DE" sz="1500">
                <a:ea typeface="Calibri" panose="020F0502020204030204"/>
                <a:cs typeface="Calibri" panose="020F0502020204030204"/>
              </a:rPr>
              <a:t>Marktzutritt</a:t>
            </a:r>
          </a:p>
          <a:p>
            <a:pPr marL="742950" lvl="1" indent="-285750">
              <a:buFont typeface="Arial"/>
              <a:buChar char="•"/>
            </a:pPr>
            <a:r>
              <a:rPr lang="de-DE" sz="1500">
                <a:ea typeface="Calibri" panose="020F0502020204030204"/>
                <a:cs typeface="Calibri" panose="020F0502020204030204"/>
              </a:rPr>
              <a:t>Forschung und Analyse</a:t>
            </a:r>
          </a:p>
        </p:txBody>
      </p:sp>
      <p:cxnSp>
        <p:nvCxnSpPr>
          <p:cNvPr id="5" name="Gerader Verbinder 13">
            <a:extLst>
              <a:ext uri="{FF2B5EF4-FFF2-40B4-BE49-F238E27FC236}">
                <a16:creationId xmlns:a16="http://schemas.microsoft.com/office/drawing/2014/main" id="{D8979A99-4AC0-997D-0D32-CE01F5DCA53B}"/>
              </a:ext>
            </a:extLst>
          </p:cNvPr>
          <p:cNvCxnSpPr/>
          <p:nvPr/>
        </p:nvCxnSpPr>
        <p:spPr>
          <a:xfrm>
            <a:off x="0" y="702659"/>
            <a:ext cx="12192000" cy="0"/>
          </a:xfrm>
          <a:prstGeom prst="lin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0582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342179" y="6621515"/>
            <a:ext cx="1467902" cy="230832"/>
          </a:xfrm>
          <a:prstGeom prst="rect">
            <a:avLst/>
          </a:prstGeom>
          <a:noFill/>
        </p:spPr>
        <p:txBody>
          <a:bodyPr wrap="square" rtlCol="0">
            <a:spAutoFit/>
          </a:bodyPr>
          <a:lstStyle/>
          <a:p>
            <a:r>
              <a:rPr lang="en-US" sz="900">
                <a:solidFill>
                  <a:schemeClr val="bg1"/>
                </a:solidFill>
              </a:rPr>
              <a:t>% of Total Revenue</a:t>
            </a:r>
          </a:p>
        </p:txBody>
      </p:sp>
      <p:sp>
        <p:nvSpPr>
          <p:cNvPr id="4" name="Title 1">
            <a:extLst>
              <a:ext uri="{FF2B5EF4-FFF2-40B4-BE49-F238E27FC236}">
                <a16:creationId xmlns:a16="http://schemas.microsoft.com/office/drawing/2014/main" id="{7802CB19-D473-D374-553B-D1E1A66A017E}"/>
              </a:ext>
            </a:extLst>
          </p:cNvPr>
          <p:cNvSpPr txBox="1">
            <a:spLocks/>
          </p:cNvSpPr>
          <p:nvPr/>
        </p:nvSpPr>
        <p:spPr>
          <a:xfrm>
            <a:off x="379290" y="163589"/>
            <a:ext cx="11430791" cy="53907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err="1">
                <a:latin typeface="Arial"/>
                <a:cs typeface="Arial"/>
              </a:rPr>
              <a:t>Geschäftsbereiche</a:t>
            </a:r>
            <a:endParaRPr lang="de-DE" dirty="0" err="1"/>
          </a:p>
        </p:txBody>
      </p:sp>
      <p:sp>
        <p:nvSpPr>
          <p:cNvPr id="10" name="Rectangle: Rounded Corners 9">
            <a:extLst>
              <a:ext uri="{FF2B5EF4-FFF2-40B4-BE49-F238E27FC236}">
                <a16:creationId xmlns:a16="http://schemas.microsoft.com/office/drawing/2014/main" id="{1606ED9B-9D87-9DE3-2546-893DA2C4D95D}"/>
              </a:ext>
            </a:extLst>
          </p:cNvPr>
          <p:cNvSpPr/>
          <p:nvPr/>
        </p:nvSpPr>
        <p:spPr>
          <a:xfrm>
            <a:off x="629335" y="3857848"/>
            <a:ext cx="4267200" cy="2767548"/>
          </a:xfrm>
          <a:prstGeom prst="roundRect">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GB" b="1" dirty="0">
                <a:solidFill>
                  <a:srgbClr val="000000"/>
                </a:solidFill>
                <a:latin typeface="Calibri"/>
                <a:ea typeface="Calibri"/>
                <a:cs typeface="Calibri"/>
              </a:rPr>
              <a:t>Asset Management</a:t>
            </a:r>
            <a:endParaRPr lang="de-DE" dirty="0"/>
          </a:p>
          <a:p>
            <a:pPr algn="ctr"/>
            <a:r>
              <a:rPr lang="de-DE" dirty="0">
                <a:solidFill>
                  <a:srgbClr val="000000"/>
                </a:solidFill>
                <a:latin typeface="Calibri"/>
                <a:ea typeface="Calibri"/>
                <a:cs typeface="Calibri"/>
              </a:rPr>
              <a:t>Generiete $5,95 Mrd. in Revenue</a:t>
            </a:r>
          </a:p>
          <a:p>
            <a:pPr algn="ctr"/>
            <a:r>
              <a:rPr lang="de-DE" sz="1600" dirty="0">
                <a:solidFill>
                  <a:srgbClr val="000000"/>
                </a:solidFill>
                <a:latin typeface="Calibri"/>
                <a:ea typeface="Calibri"/>
                <a:cs typeface="Calibri"/>
              </a:rPr>
              <a:t>Anlage- und Beratungsdienstleistungen für führende Pensions- und Staatsfonds, Stiftungen und weiteren. Mehr als 2 Billionen $ in AUM.</a:t>
            </a:r>
            <a:endParaRPr lang="de-DE" sz="1600" dirty="0">
              <a:solidFill>
                <a:srgbClr val="000000"/>
              </a:solidFill>
              <a:latin typeface="Calibri" panose="020F0502020204030204" pitchFamily="34" charset="0"/>
              <a:ea typeface="Calibri"/>
              <a:cs typeface="Calibri"/>
            </a:endParaRPr>
          </a:p>
          <a:p>
            <a:pPr algn="ctr"/>
            <a:endParaRPr lang="de-DE" dirty="0">
              <a:solidFill>
                <a:srgbClr val="000000"/>
              </a:solidFill>
              <a:latin typeface="Calibri" panose="020F0502020204030204" pitchFamily="34" charset="0"/>
            </a:endParaRPr>
          </a:p>
          <a:p>
            <a:pPr algn="ctr"/>
            <a:endParaRPr lang="de-DE" dirty="0">
              <a:solidFill>
                <a:srgbClr val="000000"/>
              </a:solidFill>
              <a:latin typeface="Calibri"/>
              <a:ea typeface="Calibri"/>
              <a:cs typeface="Calibri"/>
            </a:endParaRPr>
          </a:p>
          <a:p>
            <a:pPr algn="ctr"/>
            <a:endParaRPr lang="en-AT" b="1" dirty="0">
              <a:solidFill>
                <a:schemeClr val="tx1"/>
              </a:solidFill>
            </a:endParaRPr>
          </a:p>
        </p:txBody>
      </p:sp>
      <p:sp>
        <p:nvSpPr>
          <p:cNvPr id="2" name="Rectangle: Rounded Corners 8">
            <a:extLst>
              <a:ext uri="{FF2B5EF4-FFF2-40B4-BE49-F238E27FC236}">
                <a16:creationId xmlns:a16="http://schemas.microsoft.com/office/drawing/2014/main" id="{02D30A8A-FB74-DF1F-B687-104E2A83D1A8}"/>
              </a:ext>
            </a:extLst>
          </p:cNvPr>
          <p:cNvSpPr/>
          <p:nvPr/>
        </p:nvSpPr>
        <p:spPr>
          <a:xfrm>
            <a:off x="7644629" y="3857848"/>
            <a:ext cx="4267200" cy="2767549"/>
          </a:xfrm>
          <a:prstGeom prst="roundRect">
            <a:avLst/>
          </a:prstGeom>
          <a:no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de-DE" b="1" dirty="0">
                <a:solidFill>
                  <a:schemeClr val="tx1"/>
                </a:solidFill>
                <a:ea typeface="Calibri"/>
                <a:cs typeface="Calibri"/>
              </a:rPr>
              <a:t>Global </a:t>
            </a:r>
            <a:r>
              <a:rPr lang="de-DE" b="1" dirty="0" err="1">
                <a:solidFill>
                  <a:schemeClr val="tx1"/>
                </a:solidFill>
                <a:ea typeface="Calibri"/>
                <a:cs typeface="Calibri"/>
              </a:rPr>
              <a:t>Markets</a:t>
            </a:r>
            <a:endParaRPr lang="de-DE" b="1" dirty="0" err="1">
              <a:solidFill>
                <a:schemeClr val="tx1"/>
              </a:solidFill>
            </a:endParaRPr>
          </a:p>
          <a:p>
            <a:pPr algn="ctr"/>
            <a:r>
              <a:rPr lang="de-DE" dirty="0">
                <a:solidFill>
                  <a:schemeClr val="tx1"/>
                </a:solidFill>
              </a:rPr>
              <a:t>Generiert $20,64 Mrd. in Revenue</a:t>
            </a:r>
          </a:p>
          <a:p>
            <a:pPr algn="ctr"/>
            <a:r>
              <a:rPr lang="de-DE" sz="1600" dirty="0">
                <a:solidFill>
                  <a:schemeClr val="tx1"/>
                </a:solidFill>
                <a:ea typeface="Calibri"/>
                <a:cs typeface="Calibri"/>
              </a:rPr>
              <a:t>Betreibung der Märkte für festverzinste Produkte, Aktien, Rohstoffe, FX, vor allem für institutionelle Kunden (Unternehmen, Fonds, Finanzinstitute)</a:t>
            </a:r>
          </a:p>
        </p:txBody>
      </p:sp>
      <p:sp>
        <p:nvSpPr>
          <p:cNvPr id="9" name="Rectangle: Rounded Corners 8">
            <a:extLst>
              <a:ext uri="{FF2B5EF4-FFF2-40B4-BE49-F238E27FC236}">
                <a16:creationId xmlns:a16="http://schemas.microsoft.com/office/drawing/2014/main" id="{9045A3A6-82FF-DF4F-6E0C-B44276C75526}"/>
              </a:ext>
            </a:extLst>
          </p:cNvPr>
          <p:cNvSpPr/>
          <p:nvPr/>
        </p:nvSpPr>
        <p:spPr>
          <a:xfrm>
            <a:off x="7607459" y="764078"/>
            <a:ext cx="4267200" cy="2767549"/>
          </a:xfrm>
          <a:prstGeom prst="round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GB" b="1" dirty="0">
                <a:solidFill>
                  <a:schemeClr val="tx1"/>
                </a:solidFill>
                <a:ea typeface="Calibri"/>
                <a:cs typeface="Calibri"/>
              </a:rPr>
              <a:t>Investment Banking</a:t>
            </a:r>
          </a:p>
          <a:p>
            <a:pPr algn="ctr"/>
            <a:r>
              <a:rPr lang="de-DE" dirty="0">
                <a:solidFill>
                  <a:schemeClr val="tx1"/>
                </a:solidFill>
              </a:rPr>
              <a:t>Generiert $5,15 Mrd. in Revenue</a:t>
            </a:r>
            <a:endParaRPr lang="de-DE" dirty="0">
              <a:solidFill>
                <a:schemeClr val="tx1"/>
              </a:solidFill>
              <a:ea typeface="Calibri"/>
              <a:cs typeface="Calibri"/>
            </a:endParaRPr>
          </a:p>
          <a:p>
            <a:pPr algn="ctr"/>
            <a:r>
              <a:rPr lang="de-DE" sz="1600" dirty="0">
                <a:solidFill>
                  <a:schemeClr val="tx1"/>
                </a:solidFill>
                <a:ea typeface="Calibri"/>
                <a:cs typeface="Calibri"/>
              </a:rPr>
              <a:t>Bereitstellung einer breiten Palette an M&amp;A Transaktionen (Unternehmenskauf und –verkauf, Ausgliederung, Übernahmen, grenzüberschreitend, …)</a:t>
            </a:r>
          </a:p>
        </p:txBody>
      </p:sp>
      <p:sp>
        <p:nvSpPr>
          <p:cNvPr id="11" name="Rectangle: Rounded Corners 10">
            <a:extLst>
              <a:ext uri="{FF2B5EF4-FFF2-40B4-BE49-F238E27FC236}">
                <a16:creationId xmlns:a16="http://schemas.microsoft.com/office/drawing/2014/main" id="{EDBB3788-9A11-3A4A-8FE5-607A2571A884}"/>
              </a:ext>
            </a:extLst>
          </p:cNvPr>
          <p:cNvSpPr/>
          <p:nvPr/>
        </p:nvSpPr>
        <p:spPr>
          <a:xfrm>
            <a:off x="573579" y="759509"/>
            <a:ext cx="4267200" cy="2767547"/>
          </a:xfrm>
          <a:prstGeom prst="roundRect">
            <a:avLst/>
          </a:prstGeom>
          <a:noFill/>
          <a:ln w="2857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GB" b="1" dirty="0">
                <a:solidFill>
                  <a:srgbClr val="000000"/>
                </a:solidFill>
                <a:latin typeface="Calibri"/>
                <a:ea typeface="Calibri"/>
                <a:cs typeface="Calibri"/>
              </a:rPr>
              <a:t>Wealth Management</a:t>
            </a:r>
            <a:endParaRPr lang="en-GB" sz="1800" b="1" i="0" u="none" strike="noStrike" dirty="0">
              <a:solidFill>
                <a:srgbClr val="000000"/>
              </a:solidFill>
              <a:effectLst/>
              <a:latin typeface="Calibri" panose="020F0502020204030204" pitchFamily="34" charset="0"/>
            </a:endParaRPr>
          </a:p>
          <a:p>
            <a:pPr algn="ctr"/>
            <a:r>
              <a:rPr lang="de-DE" dirty="0">
                <a:solidFill>
                  <a:schemeClr val="tx1"/>
                </a:solidFill>
              </a:rPr>
              <a:t>Generierte $7,93 Mrd. In Revenue</a:t>
            </a:r>
            <a:endParaRPr lang="de-DE" dirty="0">
              <a:solidFill>
                <a:schemeClr val="tx1"/>
              </a:solidFill>
              <a:ea typeface="Calibri"/>
              <a:cs typeface="Calibri"/>
            </a:endParaRPr>
          </a:p>
          <a:p>
            <a:pPr algn="ctr"/>
            <a:r>
              <a:rPr lang="de-DE" sz="1600" dirty="0">
                <a:solidFill>
                  <a:schemeClr val="tx1"/>
                </a:solidFill>
                <a:ea typeface="Calibri"/>
                <a:cs typeface="Calibri"/>
              </a:rPr>
              <a:t>Beratung in Finanzplanung, Anlageverwaltung und Bankgeschäfte. Zu den Kunden zählen Unternehmen, vermögende Privatkunden und Stiftungen.</a:t>
            </a:r>
          </a:p>
          <a:p>
            <a:pPr algn="ctr"/>
            <a:endParaRPr lang="de-DE">
              <a:solidFill>
                <a:schemeClr val="tx1"/>
              </a:solidFill>
              <a:ea typeface="Calibri"/>
              <a:cs typeface="Calibri"/>
            </a:endParaRPr>
          </a:p>
        </p:txBody>
      </p:sp>
      <p:grpSp>
        <p:nvGrpSpPr>
          <p:cNvPr id="16" name="Gruppieren 15">
            <a:extLst>
              <a:ext uri="{FF2B5EF4-FFF2-40B4-BE49-F238E27FC236}">
                <a16:creationId xmlns:a16="http://schemas.microsoft.com/office/drawing/2014/main" id="{1951FCF7-0E99-2F26-614F-09831A679997}"/>
              </a:ext>
            </a:extLst>
          </p:cNvPr>
          <p:cNvGrpSpPr/>
          <p:nvPr/>
        </p:nvGrpSpPr>
        <p:grpSpPr>
          <a:xfrm>
            <a:off x="3726705" y="1706026"/>
            <a:ext cx="5245162" cy="4039602"/>
            <a:chOff x="3610831" y="1530717"/>
            <a:chExt cx="5245162" cy="4039602"/>
          </a:xfrm>
        </p:grpSpPr>
        <p:graphicFrame>
          <p:nvGraphicFramePr>
            <p:cNvPr id="5" name="Chart 1">
              <a:extLst>
                <a:ext uri="{FF2B5EF4-FFF2-40B4-BE49-F238E27FC236}">
                  <a16:creationId xmlns:a16="http://schemas.microsoft.com/office/drawing/2014/main" id="{4EAA6FF2-2560-46FE-F754-13A177DA0D02}"/>
                </a:ext>
              </a:extLst>
            </p:cNvPr>
            <p:cNvGraphicFramePr>
              <a:graphicFrameLocks/>
            </p:cNvGraphicFramePr>
            <p:nvPr>
              <p:extLst>
                <p:ext uri="{D42A27DB-BD31-4B8C-83A1-F6EECF244321}">
                  <p14:modId xmlns:p14="http://schemas.microsoft.com/office/powerpoint/2010/main" val="2725363543"/>
                </p:ext>
              </p:extLst>
            </p:nvPr>
          </p:nvGraphicFramePr>
          <p:xfrm>
            <a:off x="3610831" y="1530717"/>
            <a:ext cx="5245162" cy="4039602"/>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18">
              <a:extLst>
                <a:ext uri="{FF2B5EF4-FFF2-40B4-BE49-F238E27FC236}">
                  <a16:creationId xmlns:a16="http://schemas.microsoft.com/office/drawing/2014/main" id="{C3C151C9-8748-2988-89BD-922442614AD4}"/>
                </a:ext>
              </a:extLst>
            </p:cNvPr>
            <p:cNvSpPr txBox="1"/>
            <p:nvPr/>
          </p:nvSpPr>
          <p:spPr>
            <a:xfrm>
              <a:off x="6158634" y="3865507"/>
              <a:ext cx="1775153" cy="584775"/>
            </a:xfrm>
            <a:prstGeom prst="rect">
              <a:avLst/>
            </a:prstGeom>
            <a:noFill/>
            <a:ln>
              <a:noFill/>
            </a:ln>
          </p:spPr>
          <p:txBody>
            <a:bodyPr wrap="square" rtlCol="0">
              <a:spAutoFit/>
            </a:bodyPr>
            <a:lstStyle/>
            <a:p>
              <a:r>
                <a:rPr lang="en-GB" sz="1600">
                  <a:solidFill>
                    <a:schemeClr val="bg1"/>
                  </a:solidFill>
                </a:rPr>
                <a:t>Global Markets</a:t>
              </a:r>
            </a:p>
            <a:p>
              <a:r>
                <a:rPr lang="en-GB" sz="1600">
                  <a:solidFill>
                    <a:schemeClr val="bg1"/>
                  </a:solidFill>
                </a:rPr>
                <a:t>52,02%</a:t>
              </a:r>
              <a:endParaRPr lang="en-AT" sz="1600">
                <a:solidFill>
                  <a:schemeClr val="bg1"/>
                </a:solidFill>
              </a:endParaRPr>
            </a:p>
          </p:txBody>
        </p:sp>
        <p:sp>
          <p:nvSpPr>
            <p:cNvPr id="7" name="TextBox 18">
              <a:extLst>
                <a:ext uri="{FF2B5EF4-FFF2-40B4-BE49-F238E27FC236}">
                  <a16:creationId xmlns:a16="http://schemas.microsoft.com/office/drawing/2014/main" id="{CBD5E6B3-2873-413C-B718-B5399C0987F1}"/>
                </a:ext>
              </a:extLst>
            </p:cNvPr>
            <p:cNvSpPr txBox="1"/>
            <p:nvPr/>
          </p:nvSpPr>
          <p:spPr>
            <a:xfrm>
              <a:off x="4908757" y="2150878"/>
              <a:ext cx="1775153" cy="830997"/>
            </a:xfrm>
            <a:prstGeom prst="rect">
              <a:avLst/>
            </a:prstGeom>
            <a:noFill/>
            <a:ln>
              <a:noFill/>
            </a:ln>
          </p:spPr>
          <p:txBody>
            <a:bodyPr wrap="square" rtlCol="0">
              <a:spAutoFit/>
            </a:bodyPr>
            <a:lstStyle/>
            <a:p>
              <a:r>
                <a:rPr lang="en-GB" sz="1600">
                  <a:solidFill>
                    <a:schemeClr val="bg1"/>
                  </a:solidFill>
                </a:rPr>
                <a:t>Wealth </a:t>
              </a:r>
            </a:p>
            <a:p>
              <a:r>
                <a:rPr lang="en-GB" sz="1600">
                  <a:solidFill>
                    <a:schemeClr val="bg1"/>
                  </a:solidFill>
                </a:rPr>
                <a:t>Management</a:t>
              </a:r>
            </a:p>
            <a:p>
              <a:r>
                <a:rPr lang="en-GB" sz="1600">
                  <a:solidFill>
                    <a:schemeClr val="bg1"/>
                  </a:solidFill>
                </a:rPr>
                <a:t>19,9%</a:t>
              </a:r>
              <a:endParaRPr lang="en-AT" sz="1600">
                <a:solidFill>
                  <a:schemeClr val="bg1"/>
                </a:solidFill>
              </a:endParaRPr>
            </a:p>
          </p:txBody>
        </p:sp>
        <p:sp>
          <p:nvSpPr>
            <p:cNvPr id="8" name="TextBox 18">
              <a:extLst>
                <a:ext uri="{FF2B5EF4-FFF2-40B4-BE49-F238E27FC236}">
                  <a16:creationId xmlns:a16="http://schemas.microsoft.com/office/drawing/2014/main" id="{D10A8210-B194-1ACA-3432-3B152E3923BA}"/>
                </a:ext>
              </a:extLst>
            </p:cNvPr>
            <p:cNvSpPr txBox="1"/>
            <p:nvPr/>
          </p:nvSpPr>
          <p:spPr>
            <a:xfrm>
              <a:off x="4516229" y="3216984"/>
              <a:ext cx="1775153" cy="830997"/>
            </a:xfrm>
            <a:prstGeom prst="rect">
              <a:avLst/>
            </a:prstGeom>
            <a:noFill/>
            <a:ln>
              <a:noFill/>
            </a:ln>
          </p:spPr>
          <p:txBody>
            <a:bodyPr wrap="square" rtlCol="0">
              <a:spAutoFit/>
            </a:bodyPr>
            <a:lstStyle/>
            <a:p>
              <a:r>
                <a:rPr lang="en-GB" sz="1600">
                  <a:solidFill>
                    <a:schemeClr val="bg1"/>
                  </a:solidFill>
                </a:rPr>
                <a:t>Assets Management</a:t>
              </a:r>
            </a:p>
            <a:p>
              <a:r>
                <a:rPr lang="en-GB" sz="1600">
                  <a:solidFill>
                    <a:schemeClr val="bg1"/>
                  </a:solidFill>
                </a:rPr>
                <a:t>14,9%</a:t>
              </a:r>
              <a:endParaRPr lang="en-AT" sz="1600">
                <a:solidFill>
                  <a:schemeClr val="bg1"/>
                </a:solidFill>
              </a:endParaRPr>
            </a:p>
          </p:txBody>
        </p:sp>
        <p:sp>
          <p:nvSpPr>
            <p:cNvPr id="12" name="TextBox 18">
              <a:extLst>
                <a:ext uri="{FF2B5EF4-FFF2-40B4-BE49-F238E27FC236}">
                  <a16:creationId xmlns:a16="http://schemas.microsoft.com/office/drawing/2014/main" id="{DB67603C-F140-22AA-3D69-3445B7A8634A}"/>
                </a:ext>
              </a:extLst>
            </p:cNvPr>
            <p:cNvSpPr txBox="1"/>
            <p:nvPr/>
          </p:nvSpPr>
          <p:spPr>
            <a:xfrm>
              <a:off x="6277358" y="1995595"/>
              <a:ext cx="1775153" cy="830997"/>
            </a:xfrm>
            <a:prstGeom prst="rect">
              <a:avLst/>
            </a:prstGeom>
            <a:noFill/>
            <a:ln>
              <a:noFill/>
            </a:ln>
          </p:spPr>
          <p:txBody>
            <a:bodyPr wrap="square" rtlCol="0">
              <a:spAutoFit/>
            </a:bodyPr>
            <a:lstStyle/>
            <a:p>
              <a:r>
                <a:rPr lang="en-GB" sz="1600">
                  <a:solidFill>
                    <a:schemeClr val="bg1"/>
                  </a:solidFill>
                </a:rPr>
                <a:t>Investment </a:t>
              </a:r>
            </a:p>
            <a:p>
              <a:r>
                <a:rPr lang="en-GB" sz="1600">
                  <a:solidFill>
                    <a:schemeClr val="bg1"/>
                  </a:solidFill>
                </a:rPr>
                <a:t>Banking</a:t>
              </a:r>
            </a:p>
            <a:p>
              <a:r>
                <a:rPr lang="en-GB" sz="1600">
                  <a:solidFill>
                    <a:schemeClr val="bg1"/>
                  </a:solidFill>
                </a:rPr>
                <a:t>12,9%</a:t>
              </a:r>
              <a:endParaRPr lang="en-AT" sz="1600">
                <a:solidFill>
                  <a:schemeClr val="bg1"/>
                </a:solidFill>
              </a:endParaRPr>
            </a:p>
          </p:txBody>
        </p:sp>
      </p:grpSp>
      <p:pic>
        <p:nvPicPr>
          <p:cNvPr id="18" name="Grafik 17" descr="Büromitarbeiter mit einfarbiger Füllung">
            <a:extLst>
              <a:ext uri="{FF2B5EF4-FFF2-40B4-BE49-F238E27FC236}">
                <a16:creationId xmlns:a16="http://schemas.microsoft.com/office/drawing/2014/main" id="{BD41BDEC-49B2-DF93-73FB-356525DE0A3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321029" y="2489062"/>
            <a:ext cx="914400" cy="914400"/>
          </a:xfrm>
          <a:prstGeom prst="rect">
            <a:avLst/>
          </a:prstGeom>
        </p:spPr>
      </p:pic>
      <p:pic>
        <p:nvPicPr>
          <p:cNvPr id="24" name="Grafik 23" descr="Geld mit einfarbiger Füllung">
            <a:extLst>
              <a:ext uri="{FF2B5EF4-FFF2-40B4-BE49-F238E27FC236}">
                <a16:creationId xmlns:a16="http://schemas.microsoft.com/office/drawing/2014/main" id="{25361966-4F3C-612A-58F3-83703B51726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301757" y="2488163"/>
            <a:ext cx="914400" cy="914400"/>
          </a:xfrm>
          <a:prstGeom prst="rect">
            <a:avLst/>
          </a:prstGeom>
        </p:spPr>
      </p:pic>
      <p:pic>
        <p:nvPicPr>
          <p:cNvPr id="22" name="Grafik 21" descr="Aufwärtstrend mit einfarbiger Füllung">
            <a:extLst>
              <a:ext uri="{FF2B5EF4-FFF2-40B4-BE49-F238E27FC236}">
                <a16:creationId xmlns:a16="http://schemas.microsoft.com/office/drawing/2014/main" id="{52428176-25D2-DE40-5657-CA85E5E9B76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321029" y="5637377"/>
            <a:ext cx="914400" cy="914400"/>
          </a:xfrm>
          <a:prstGeom prst="rect">
            <a:avLst/>
          </a:prstGeom>
        </p:spPr>
      </p:pic>
      <p:pic>
        <p:nvPicPr>
          <p:cNvPr id="26" name="Grafik 25" descr="Bankscheck Silhouette">
            <a:extLst>
              <a:ext uri="{FF2B5EF4-FFF2-40B4-BE49-F238E27FC236}">
                <a16:creationId xmlns:a16="http://schemas.microsoft.com/office/drawing/2014/main" id="{38B110B3-5321-F508-7AA5-56C233C6083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301757" y="5637377"/>
            <a:ext cx="914400" cy="914400"/>
          </a:xfrm>
          <a:prstGeom prst="rect">
            <a:avLst/>
          </a:prstGeom>
        </p:spPr>
      </p:pic>
      <p:cxnSp>
        <p:nvCxnSpPr>
          <p:cNvPr id="13" name="Gerader Verbinder 13">
            <a:extLst>
              <a:ext uri="{FF2B5EF4-FFF2-40B4-BE49-F238E27FC236}">
                <a16:creationId xmlns:a16="http://schemas.microsoft.com/office/drawing/2014/main" id="{318FA406-8E07-9480-C462-B1FB1BA6F6E5}"/>
              </a:ext>
            </a:extLst>
          </p:cNvPr>
          <p:cNvCxnSpPr/>
          <p:nvPr/>
        </p:nvCxnSpPr>
        <p:spPr>
          <a:xfrm>
            <a:off x="0" y="702659"/>
            <a:ext cx="12192000" cy="0"/>
          </a:xfrm>
          <a:prstGeom prst="lin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014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B00D05E-7D05-A490-B431-0D309DD58F5E}"/>
              </a:ext>
            </a:extLst>
          </p:cNvPr>
          <p:cNvSpPr txBox="1">
            <a:spLocks/>
          </p:cNvSpPr>
          <p:nvPr/>
        </p:nvSpPr>
        <p:spPr>
          <a:xfrm>
            <a:off x="379290" y="163589"/>
            <a:ext cx="11430791" cy="53907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err="1">
                <a:latin typeface="Arial"/>
                <a:cs typeface="Arial"/>
              </a:rPr>
              <a:t>Historische</a:t>
            </a:r>
            <a:r>
              <a:rPr lang="en-US" sz="2800" dirty="0">
                <a:latin typeface="Arial"/>
                <a:cs typeface="Arial"/>
              </a:rPr>
              <a:t> </a:t>
            </a:r>
            <a:r>
              <a:rPr lang="en-US" sz="2800" dirty="0" err="1">
                <a:latin typeface="Arial"/>
                <a:cs typeface="Arial"/>
              </a:rPr>
              <a:t>Finanzwerte</a:t>
            </a:r>
            <a:endParaRPr lang="de-DE" dirty="0" err="1"/>
          </a:p>
        </p:txBody>
      </p:sp>
      <p:sp>
        <p:nvSpPr>
          <p:cNvPr id="2" name="Rectangle 18">
            <a:extLst>
              <a:ext uri="{FF2B5EF4-FFF2-40B4-BE49-F238E27FC236}">
                <a16:creationId xmlns:a16="http://schemas.microsoft.com/office/drawing/2014/main" id="{C5812EBD-A238-D4DC-9B48-2AC0AC469067}"/>
              </a:ext>
            </a:extLst>
          </p:cNvPr>
          <p:cNvSpPr/>
          <p:nvPr/>
        </p:nvSpPr>
        <p:spPr>
          <a:xfrm>
            <a:off x="379290" y="1010404"/>
            <a:ext cx="5486400" cy="310465"/>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effectLst>
                  <a:outerShdw blurRad="38100" dist="38100" dir="2700000" algn="tl">
                    <a:srgbClr val="000000">
                      <a:alpha val="43137"/>
                    </a:srgbClr>
                  </a:outerShdw>
                </a:effectLst>
                <a:latin typeface="Arial" panose="020B0604020202020204" pitchFamily="34" charset="0"/>
                <a:ea typeface="Cambria" panose="02040503050406030204" pitchFamily="18" charset="0"/>
                <a:cs typeface="Arial" panose="020B0604020202020204" pitchFamily="34" charset="0"/>
              </a:rPr>
              <a:t>Revenue ($Mio)</a:t>
            </a:r>
          </a:p>
        </p:txBody>
      </p:sp>
      <p:sp>
        <p:nvSpPr>
          <p:cNvPr id="5" name="Rectangle 19">
            <a:extLst>
              <a:ext uri="{FF2B5EF4-FFF2-40B4-BE49-F238E27FC236}">
                <a16:creationId xmlns:a16="http://schemas.microsoft.com/office/drawing/2014/main" id="{8FF1A36B-60E0-BF65-8317-C6BE4A8B60E9}"/>
              </a:ext>
            </a:extLst>
          </p:cNvPr>
          <p:cNvSpPr/>
          <p:nvPr/>
        </p:nvSpPr>
        <p:spPr>
          <a:xfrm>
            <a:off x="6336381" y="1010404"/>
            <a:ext cx="5486400" cy="310465"/>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effectLst>
                  <a:outerShdw blurRad="38100" dist="38100" dir="2700000" algn="tl">
                    <a:srgbClr val="000000">
                      <a:alpha val="43137"/>
                    </a:srgbClr>
                  </a:outerShdw>
                </a:effectLst>
                <a:latin typeface="Arial" panose="020B0604020202020204" pitchFamily="34" charset="0"/>
                <a:ea typeface="Cambria" panose="02040503050406030204" pitchFamily="18" charset="0"/>
                <a:cs typeface="Arial" panose="020B0604020202020204" pitchFamily="34" charset="0"/>
              </a:rPr>
              <a:t>Marktkapitalisierung</a:t>
            </a:r>
            <a:r>
              <a:rPr lang="en-US">
                <a:effectLst>
                  <a:outerShdw blurRad="38100" dist="38100" dir="2700000" algn="tl">
                    <a:srgbClr val="000000">
                      <a:alpha val="43137"/>
                    </a:srgbClr>
                  </a:outerShdw>
                </a:effectLst>
                <a:latin typeface="Arial" panose="020B0604020202020204" pitchFamily="34" charset="0"/>
                <a:ea typeface="Cambria" panose="02040503050406030204" pitchFamily="18" charset="0"/>
                <a:cs typeface="Arial" panose="020B0604020202020204" pitchFamily="34" charset="0"/>
              </a:rPr>
              <a:t> ($</a:t>
            </a:r>
            <a:r>
              <a:rPr lang="en-US" err="1">
                <a:effectLst>
                  <a:outerShdw blurRad="38100" dist="38100" dir="2700000" algn="tl">
                    <a:srgbClr val="000000">
                      <a:alpha val="43137"/>
                    </a:srgbClr>
                  </a:outerShdw>
                </a:effectLst>
                <a:latin typeface="Arial" panose="020B0604020202020204" pitchFamily="34" charset="0"/>
                <a:ea typeface="Cambria" panose="02040503050406030204" pitchFamily="18" charset="0"/>
                <a:cs typeface="Arial" panose="020B0604020202020204" pitchFamily="34" charset="0"/>
              </a:rPr>
              <a:t>Mrd</a:t>
            </a:r>
            <a:r>
              <a:rPr lang="en-US">
                <a:effectLst>
                  <a:outerShdw blurRad="38100" dist="38100" dir="2700000" algn="tl">
                    <a:srgbClr val="000000">
                      <a:alpha val="43137"/>
                    </a:srgbClr>
                  </a:outerShdw>
                </a:effectLst>
                <a:latin typeface="Arial" panose="020B0604020202020204" pitchFamily="34" charset="0"/>
                <a:ea typeface="Cambria" panose="02040503050406030204" pitchFamily="18" charset="0"/>
                <a:cs typeface="Arial" panose="020B0604020202020204" pitchFamily="34" charset="0"/>
              </a:rPr>
              <a:t>)</a:t>
            </a:r>
          </a:p>
        </p:txBody>
      </p:sp>
      <p:sp>
        <p:nvSpPr>
          <p:cNvPr id="6" name="Rectangle 20">
            <a:extLst>
              <a:ext uri="{FF2B5EF4-FFF2-40B4-BE49-F238E27FC236}">
                <a16:creationId xmlns:a16="http://schemas.microsoft.com/office/drawing/2014/main" id="{E7A22470-E0FB-DB69-3D97-9B4BF7073E18}"/>
              </a:ext>
            </a:extLst>
          </p:cNvPr>
          <p:cNvSpPr/>
          <p:nvPr/>
        </p:nvSpPr>
        <p:spPr>
          <a:xfrm>
            <a:off x="379290" y="3860526"/>
            <a:ext cx="5486400" cy="310465"/>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effectLst>
                  <a:outerShdw blurRad="38100" dist="38100" dir="2700000" algn="tl">
                    <a:srgbClr val="000000">
                      <a:alpha val="43137"/>
                    </a:srgbClr>
                  </a:outerShdw>
                </a:effectLst>
                <a:latin typeface="Arial" panose="020B0604020202020204" pitchFamily="34" charset="0"/>
                <a:ea typeface="Cambria" panose="02040503050406030204" pitchFamily="18" charset="0"/>
                <a:cs typeface="Arial" panose="020B0604020202020204" pitchFamily="34" charset="0"/>
              </a:rPr>
              <a:t>Net Income ($Mio)</a:t>
            </a:r>
          </a:p>
        </p:txBody>
      </p:sp>
      <p:sp>
        <p:nvSpPr>
          <p:cNvPr id="7" name="Rectangle 21">
            <a:extLst>
              <a:ext uri="{FF2B5EF4-FFF2-40B4-BE49-F238E27FC236}">
                <a16:creationId xmlns:a16="http://schemas.microsoft.com/office/drawing/2014/main" id="{74043184-247B-8CD8-BF06-83B0ABF738F8}"/>
              </a:ext>
            </a:extLst>
          </p:cNvPr>
          <p:cNvSpPr/>
          <p:nvPr/>
        </p:nvSpPr>
        <p:spPr>
          <a:xfrm>
            <a:off x="6336381" y="3860526"/>
            <a:ext cx="5486400" cy="310465"/>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effectLst>
                  <a:outerShdw blurRad="38100" dist="38100" dir="2700000" algn="tl">
                    <a:srgbClr val="000000">
                      <a:alpha val="43137"/>
                    </a:srgbClr>
                  </a:outerShdw>
                </a:effectLst>
                <a:latin typeface="Arial" panose="020B0604020202020204" pitchFamily="34" charset="0"/>
                <a:ea typeface="Cambria" panose="02040503050406030204" pitchFamily="18" charset="0"/>
                <a:cs typeface="Arial" panose="020B0604020202020204" pitchFamily="34" charset="0"/>
              </a:rPr>
              <a:t>Net Income Marge</a:t>
            </a:r>
          </a:p>
        </p:txBody>
      </p:sp>
      <p:graphicFrame>
        <p:nvGraphicFramePr>
          <p:cNvPr id="14" name="Chart 6">
            <a:extLst>
              <a:ext uri="{FF2B5EF4-FFF2-40B4-BE49-F238E27FC236}">
                <a16:creationId xmlns:a16="http://schemas.microsoft.com/office/drawing/2014/main" id="{5D0B7226-C1B0-6B74-9C65-C68D3D415A57}"/>
              </a:ext>
            </a:extLst>
          </p:cNvPr>
          <p:cNvGraphicFramePr>
            <a:graphicFrameLocks/>
          </p:cNvGraphicFramePr>
          <p:nvPr>
            <p:extLst>
              <p:ext uri="{D42A27DB-BD31-4B8C-83A1-F6EECF244321}">
                <p14:modId xmlns:p14="http://schemas.microsoft.com/office/powerpoint/2010/main" val="108849496"/>
              </p:ext>
            </p:extLst>
          </p:nvPr>
        </p:nvGraphicFramePr>
        <p:xfrm>
          <a:off x="1044696" y="1347495"/>
          <a:ext cx="4155589" cy="240508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Chart 8">
            <a:extLst>
              <a:ext uri="{FF2B5EF4-FFF2-40B4-BE49-F238E27FC236}">
                <a16:creationId xmlns:a16="http://schemas.microsoft.com/office/drawing/2014/main" id="{04286F9E-36E1-CF85-2E28-7084A86C21C7}"/>
              </a:ext>
            </a:extLst>
          </p:cNvPr>
          <p:cNvGraphicFramePr>
            <a:graphicFrameLocks/>
          </p:cNvGraphicFramePr>
          <p:nvPr>
            <p:extLst>
              <p:ext uri="{D42A27DB-BD31-4B8C-83A1-F6EECF244321}">
                <p14:modId xmlns:p14="http://schemas.microsoft.com/office/powerpoint/2010/main" val="1595254371"/>
              </p:ext>
            </p:extLst>
          </p:nvPr>
        </p:nvGraphicFramePr>
        <p:xfrm>
          <a:off x="6888583" y="1358203"/>
          <a:ext cx="4381997" cy="238366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7">
            <a:extLst>
              <a:ext uri="{FF2B5EF4-FFF2-40B4-BE49-F238E27FC236}">
                <a16:creationId xmlns:a16="http://schemas.microsoft.com/office/drawing/2014/main" id="{709F65F2-6CAF-50B8-1A35-ADA0E0E27734}"/>
              </a:ext>
            </a:extLst>
          </p:cNvPr>
          <p:cNvGraphicFramePr>
            <a:graphicFrameLocks/>
          </p:cNvGraphicFramePr>
          <p:nvPr>
            <p:extLst>
              <p:ext uri="{D42A27DB-BD31-4B8C-83A1-F6EECF244321}">
                <p14:modId xmlns:p14="http://schemas.microsoft.com/office/powerpoint/2010/main" val="319042033"/>
              </p:ext>
            </p:extLst>
          </p:nvPr>
        </p:nvGraphicFramePr>
        <p:xfrm>
          <a:off x="1040886" y="4203444"/>
          <a:ext cx="4163209" cy="245080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Chart 9">
            <a:extLst>
              <a:ext uri="{FF2B5EF4-FFF2-40B4-BE49-F238E27FC236}">
                <a16:creationId xmlns:a16="http://schemas.microsoft.com/office/drawing/2014/main" id="{D7E7903A-DBB6-171C-2FED-9E7C165FE60B}"/>
              </a:ext>
            </a:extLst>
          </p:cNvPr>
          <p:cNvGraphicFramePr>
            <a:graphicFrameLocks/>
          </p:cNvGraphicFramePr>
          <p:nvPr>
            <p:extLst>
              <p:ext uri="{D42A27DB-BD31-4B8C-83A1-F6EECF244321}">
                <p14:modId xmlns:p14="http://schemas.microsoft.com/office/powerpoint/2010/main" val="2172312553"/>
              </p:ext>
            </p:extLst>
          </p:nvPr>
        </p:nvGraphicFramePr>
        <p:xfrm>
          <a:off x="6954572" y="4203444"/>
          <a:ext cx="4250018" cy="2450801"/>
        </p:xfrm>
        <a:graphic>
          <a:graphicData uri="http://schemas.openxmlformats.org/drawingml/2006/chart">
            <c:chart xmlns:c="http://schemas.openxmlformats.org/drawingml/2006/chart" xmlns:r="http://schemas.openxmlformats.org/officeDocument/2006/relationships" r:id="rId5"/>
          </a:graphicData>
        </a:graphic>
      </p:graphicFrame>
      <p:cxnSp>
        <p:nvCxnSpPr>
          <p:cNvPr id="3" name="Gerader Verbinder 13">
            <a:extLst>
              <a:ext uri="{FF2B5EF4-FFF2-40B4-BE49-F238E27FC236}">
                <a16:creationId xmlns:a16="http://schemas.microsoft.com/office/drawing/2014/main" id="{0B95A73E-B568-0BEE-8551-A7DE90A77368}"/>
              </a:ext>
            </a:extLst>
          </p:cNvPr>
          <p:cNvCxnSpPr/>
          <p:nvPr/>
        </p:nvCxnSpPr>
        <p:spPr>
          <a:xfrm>
            <a:off x="0" y="702659"/>
            <a:ext cx="12192000" cy="0"/>
          </a:xfrm>
          <a:prstGeom prst="lin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0813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1700807-596D-AA22-D506-ABC047116403}"/>
              </a:ext>
            </a:extLst>
          </p:cNvPr>
          <p:cNvSpPr txBox="1">
            <a:spLocks/>
          </p:cNvSpPr>
          <p:nvPr/>
        </p:nvSpPr>
        <p:spPr>
          <a:xfrm>
            <a:off x="379290" y="163589"/>
            <a:ext cx="11430791" cy="53907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a:latin typeface="Arial" panose="020B0604020202020204" pitchFamily="34" charset="0"/>
                <a:cs typeface="Arial" panose="020B0604020202020204" pitchFamily="34" charset="0"/>
              </a:rPr>
              <a:t>Net Present Value Model </a:t>
            </a:r>
          </a:p>
        </p:txBody>
      </p:sp>
      <p:graphicFrame>
        <p:nvGraphicFramePr>
          <p:cNvPr id="4" name="Table 3">
            <a:extLst>
              <a:ext uri="{FF2B5EF4-FFF2-40B4-BE49-F238E27FC236}">
                <a16:creationId xmlns:a16="http://schemas.microsoft.com/office/drawing/2014/main" id="{FE6ED501-69BD-AB1B-671A-2125DFB0035D}"/>
              </a:ext>
            </a:extLst>
          </p:cNvPr>
          <p:cNvGraphicFramePr>
            <a:graphicFrameLocks noGrp="1"/>
          </p:cNvGraphicFramePr>
          <p:nvPr>
            <p:extLst>
              <p:ext uri="{D42A27DB-BD31-4B8C-83A1-F6EECF244321}">
                <p14:modId xmlns:p14="http://schemas.microsoft.com/office/powerpoint/2010/main" val="1837725712"/>
              </p:ext>
            </p:extLst>
          </p:nvPr>
        </p:nvGraphicFramePr>
        <p:xfrm>
          <a:off x="379287" y="1276257"/>
          <a:ext cx="11430792" cy="2171881"/>
        </p:xfrm>
        <a:graphic>
          <a:graphicData uri="http://schemas.openxmlformats.org/drawingml/2006/table">
            <a:tbl>
              <a:tblPr/>
              <a:tblGrid>
                <a:gridCol w="2390469">
                  <a:extLst>
                    <a:ext uri="{9D8B030D-6E8A-4147-A177-3AD203B41FA5}">
                      <a16:colId xmlns:a16="http://schemas.microsoft.com/office/drawing/2014/main" val="1740211563"/>
                    </a:ext>
                  </a:extLst>
                </a:gridCol>
                <a:gridCol w="956187">
                  <a:extLst>
                    <a:ext uri="{9D8B030D-6E8A-4147-A177-3AD203B41FA5}">
                      <a16:colId xmlns:a16="http://schemas.microsoft.com/office/drawing/2014/main" val="3228602134"/>
                    </a:ext>
                  </a:extLst>
                </a:gridCol>
                <a:gridCol w="956187">
                  <a:extLst>
                    <a:ext uri="{9D8B030D-6E8A-4147-A177-3AD203B41FA5}">
                      <a16:colId xmlns:a16="http://schemas.microsoft.com/office/drawing/2014/main" val="2884807120"/>
                    </a:ext>
                  </a:extLst>
                </a:gridCol>
                <a:gridCol w="956187">
                  <a:extLst>
                    <a:ext uri="{9D8B030D-6E8A-4147-A177-3AD203B41FA5}">
                      <a16:colId xmlns:a16="http://schemas.microsoft.com/office/drawing/2014/main" val="2401458149"/>
                    </a:ext>
                  </a:extLst>
                </a:gridCol>
                <a:gridCol w="1043115">
                  <a:extLst>
                    <a:ext uri="{9D8B030D-6E8A-4147-A177-3AD203B41FA5}">
                      <a16:colId xmlns:a16="http://schemas.microsoft.com/office/drawing/2014/main" val="80285876"/>
                    </a:ext>
                  </a:extLst>
                </a:gridCol>
                <a:gridCol w="1043115">
                  <a:extLst>
                    <a:ext uri="{9D8B030D-6E8A-4147-A177-3AD203B41FA5}">
                      <a16:colId xmlns:a16="http://schemas.microsoft.com/office/drawing/2014/main" val="2191567447"/>
                    </a:ext>
                  </a:extLst>
                </a:gridCol>
                <a:gridCol w="1999302">
                  <a:extLst>
                    <a:ext uri="{9D8B030D-6E8A-4147-A177-3AD203B41FA5}">
                      <a16:colId xmlns:a16="http://schemas.microsoft.com/office/drawing/2014/main" val="2961603477"/>
                    </a:ext>
                  </a:extLst>
                </a:gridCol>
                <a:gridCol w="1043115">
                  <a:extLst>
                    <a:ext uri="{9D8B030D-6E8A-4147-A177-3AD203B41FA5}">
                      <a16:colId xmlns:a16="http://schemas.microsoft.com/office/drawing/2014/main" val="2977528161"/>
                    </a:ext>
                  </a:extLst>
                </a:gridCol>
                <a:gridCol w="1043115">
                  <a:extLst>
                    <a:ext uri="{9D8B030D-6E8A-4147-A177-3AD203B41FA5}">
                      <a16:colId xmlns:a16="http://schemas.microsoft.com/office/drawing/2014/main" val="2401100578"/>
                    </a:ext>
                  </a:extLst>
                </a:gridCol>
              </a:tblGrid>
              <a:tr h="249925">
                <a:tc>
                  <a:txBody>
                    <a:bodyPr/>
                    <a:lstStyle/>
                    <a:p>
                      <a:pPr algn="l" fontAlgn="b"/>
                      <a:r>
                        <a:rPr lang="en-GB" sz="1400" b="0" i="0" u="none" strike="noStrike">
                          <a:solidFill>
                            <a:schemeClr val="tx1"/>
                          </a:solidFill>
                          <a:effectLst/>
                          <a:latin typeface="Calibri" panose="020F0502020204030204" pitchFamily="34" charset="0"/>
                        </a:rPr>
                        <a:t>FY (in MM)</a:t>
                      </a:r>
                    </a:p>
                  </a:txBody>
                  <a:tcPr marL="6350" marR="6350" marT="635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400" b="0" i="0" u="none" strike="noStrike">
                          <a:solidFill>
                            <a:schemeClr val="tx1"/>
                          </a:solidFill>
                          <a:effectLst/>
                          <a:latin typeface="Calibri" panose="020F0502020204030204" pitchFamily="34" charset="0"/>
                        </a:rPr>
                        <a:t>2021A</a:t>
                      </a:r>
                    </a:p>
                  </a:txBody>
                  <a:tcPr marL="6350" marR="6350" marT="635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400" b="0" i="0" u="none" strike="noStrike">
                          <a:solidFill>
                            <a:schemeClr val="tx1"/>
                          </a:solidFill>
                          <a:effectLst/>
                          <a:latin typeface="Calibri" panose="020F0502020204030204" pitchFamily="34" charset="0"/>
                        </a:rPr>
                        <a:t>2022A</a:t>
                      </a:r>
                    </a:p>
                  </a:txBody>
                  <a:tcPr marL="6350" marR="6350" marT="635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GB" sz="1400" b="0" i="0" u="none" strike="noStrike">
                        <a:solidFill>
                          <a:schemeClr val="tx1"/>
                        </a:solidFill>
                        <a:effectLst/>
                        <a:latin typeface="Calibri" panose="020F0502020204030204" pitchFamily="34" charset="0"/>
                      </a:endParaRPr>
                    </a:p>
                  </a:txBody>
                  <a:tcPr marL="6350" marR="6350" marT="635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400" b="0" i="0" u="none" strike="noStrike">
                          <a:solidFill>
                            <a:schemeClr val="tx1"/>
                          </a:solidFill>
                          <a:effectLst/>
                          <a:latin typeface="Calibri" panose="020F0502020204030204" pitchFamily="34" charset="0"/>
                        </a:rPr>
                        <a:t>2023F</a:t>
                      </a:r>
                    </a:p>
                  </a:txBody>
                  <a:tcPr marL="6350" marR="6350" marT="635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400" b="0" i="0" u="none" strike="noStrike">
                          <a:solidFill>
                            <a:schemeClr val="tx1"/>
                          </a:solidFill>
                          <a:effectLst/>
                          <a:latin typeface="Calibri" panose="020F0502020204030204" pitchFamily="34" charset="0"/>
                        </a:rPr>
                        <a:t>2024F</a:t>
                      </a:r>
                    </a:p>
                  </a:txBody>
                  <a:tcPr marL="6350" marR="6350" marT="635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400" b="0" i="0" u="none" strike="noStrike">
                          <a:solidFill>
                            <a:schemeClr val="tx1"/>
                          </a:solidFill>
                          <a:effectLst/>
                          <a:latin typeface="Calibri" panose="020F0502020204030204" pitchFamily="34" charset="0"/>
                        </a:rPr>
                        <a:t>2025F</a:t>
                      </a:r>
                    </a:p>
                  </a:txBody>
                  <a:tcPr marL="6350" marR="6350" marT="635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400" b="0" i="0" u="none" strike="noStrike">
                          <a:solidFill>
                            <a:schemeClr val="tx1"/>
                          </a:solidFill>
                          <a:effectLst/>
                          <a:latin typeface="Calibri" panose="020F0502020204030204" pitchFamily="34" charset="0"/>
                        </a:rPr>
                        <a:t>2027F</a:t>
                      </a:r>
                    </a:p>
                  </a:txBody>
                  <a:tcPr marL="6350" marR="6350" marT="635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400" b="0" i="0" u="none" strike="noStrike">
                          <a:solidFill>
                            <a:schemeClr val="tx1"/>
                          </a:solidFill>
                          <a:effectLst/>
                          <a:latin typeface="Calibri" panose="020F0502020204030204" pitchFamily="34" charset="0"/>
                        </a:rPr>
                        <a:t>2030F</a:t>
                      </a:r>
                    </a:p>
                  </a:txBody>
                  <a:tcPr marL="6350" marR="6350" marT="635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5271323"/>
                  </a:ext>
                </a:extLst>
              </a:tr>
              <a:tr h="480489">
                <a:tc>
                  <a:txBody>
                    <a:bodyPr/>
                    <a:lstStyle/>
                    <a:p>
                      <a:pPr algn="l" fontAlgn="b"/>
                      <a:r>
                        <a:rPr lang="en-GB" sz="1600" b="0" i="1" u="none" strike="noStrike">
                          <a:solidFill>
                            <a:srgbClr val="000000"/>
                          </a:solidFill>
                          <a:effectLst/>
                          <a:latin typeface="Calibri" panose="020F0502020204030204" pitchFamily="34" charset="0"/>
                        </a:rPr>
                        <a:t>Revenue</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a:solidFill>
                            <a:srgbClr val="000000"/>
                          </a:solidFill>
                          <a:effectLst/>
                          <a:latin typeface="Calibri" panose="020F0502020204030204" pitchFamily="34" charset="0"/>
                        </a:rPr>
                        <a:t>52899</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a:solidFill>
                            <a:srgbClr val="000000"/>
                          </a:solidFill>
                          <a:effectLst/>
                          <a:latin typeface="Calibri" panose="020F0502020204030204" pitchFamily="34" charset="0"/>
                        </a:rPr>
                        <a:t>39687</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endParaRPr lang="en-AT" sz="1400" b="0" i="0" u="none" strike="noStrike">
                        <a:solidFill>
                          <a:srgbClr val="000000"/>
                        </a:solidFill>
                        <a:effectLst/>
                        <a:latin typeface="Calibri" panose="020F0502020204030204" pitchFamily="34" charset="0"/>
                      </a:endParaRP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a:solidFill>
                            <a:srgbClr val="000000"/>
                          </a:solidFill>
                          <a:effectLst/>
                          <a:latin typeface="Calibri" panose="020F0502020204030204" pitchFamily="34" charset="0"/>
                        </a:rPr>
                        <a:t>39051,88</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a:solidFill>
                            <a:srgbClr val="000000"/>
                          </a:solidFill>
                          <a:effectLst/>
                          <a:latin typeface="Calibri" panose="020F0502020204030204" pitchFamily="34" charset="0"/>
                        </a:rPr>
                        <a:t>40613,95</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a:solidFill>
                            <a:srgbClr val="000000"/>
                          </a:solidFill>
                          <a:effectLst/>
                          <a:latin typeface="Calibri" panose="020F0502020204030204" pitchFamily="34" charset="0"/>
                        </a:rPr>
                        <a:t>42238,51</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a:solidFill>
                            <a:srgbClr val="000000"/>
                          </a:solidFill>
                          <a:effectLst/>
                          <a:latin typeface="Calibri" panose="020F0502020204030204" pitchFamily="34" charset="0"/>
                        </a:rPr>
                        <a:t>45685,18</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a:solidFill>
                            <a:srgbClr val="000000"/>
                          </a:solidFill>
                          <a:effectLst/>
                          <a:latin typeface="Calibri" panose="020F0502020204030204" pitchFamily="34" charset="0"/>
                        </a:rPr>
                        <a:t>51389,61</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529736837"/>
                  </a:ext>
                </a:extLst>
              </a:tr>
              <a:tr h="480489">
                <a:tc>
                  <a:txBody>
                    <a:bodyPr/>
                    <a:lstStyle/>
                    <a:p>
                      <a:pPr algn="l" fontAlgn="b"/>
                      <a:r>
                        <a:rPr lang="en-GB" sz="1600" b="0" i="1" u="none" strike="noStrike">
                          <a:solidFill>
                            <a:srgbClr val="000000"/>
                          </a:solidFill>
                          <a:effectLst/>
                          <a:latin typeface="Calibri" panose="020F0502020204030204" pitchFamily="34" charset="0"/>
                        </a:rPr>
                        <a:t>Revenue Growth p.a.</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AT" sz="1400" b="0" i="1" u="none" strike="noStrike">
                          <a:solidFill>
                            <a:srgbClr val="000000"/>
                          </a:solidFill>
                          <a:effectLst/>
                          <a:latin typeface="Calibri" panose="020F0502020204030204" pitchFamily="34" charset="0"/>
                        </a:rPr>
                        <a:t>33%</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AT" sz="1400" b="0" i="1" u="none" strike="noStrike">
                          <a:solidFill>
                            <a:srgbClr val="000000"/>
                          </a:solidFill>
                          <a:effectLst/>
                          <a:latin typeface="Calibri" panose="020F0502020204030204" pitchFamily="34" charset="0"/>
                        </a:rPr>
                        <a:t>-25%</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AT" sz="1400" b="0" i="1" u="none" strike="noStrike">
                        <a:solidFill>
                          <a:srgbClr val="000000"/>
                        </a:solidFill>
                        <a:effectLst/>
                        <a:latin typeface="Calibri" panose="020F0502020204030204" pitchFamily="34" charset="0"/>
                      </a:endParaRP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AT" sz="1400" b="0" i="1" u="none" strike="noStrike">
                          <a:solidFill>
                            <a:srgbClr val="000000"/>
                          </a:solidFill>
                          <a:effectLst/>
                          <a:latin typeface="Calibri" panose="020F0502020204030204" pitchFamily="34" charset="0"/>
                        </a:rPr>
                        <a:t>-2%</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AT" sz="1400" b="0" i="1" u="none" strike="noStrike">
                          <a:solidFill>
                            <a:srgbClr val="000000"/>
                          </a:solidFill>
                          <a:effectLst/>
                          <a:latin typeface="Calibri" panose="020F0502020204030204" pitchFamily="34" charset="0"/>
                        </a:rPr>
                        <a:t>4%</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AT" sz="1400" b="0" i="1" u="none" strike="noStrike">
                          <a:solidFill>
                            <a:srgbClr val="000000"/>
                          </a:solidFill>
                          <a:effectLst/>
                          <a:latin typeface="Calibri" panose="020F0502020204030204" pitchFamily="34" charset="0"/>
                        </a:rPr>
                        <a:t>4%</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AT" sz="1400" b="0" i="1" u="none" strike="noStrike">
                          <a:solidFill>
                            <a:srgbClr val="000000"/>
                          </a:solidFill>
                          <a:effectLst/>
                          <a:latin typeface="Calibri" panose="020F0502020204030204" pitchFamily="34" charset="0"/>
                        </a:rPr>
                        <a:t>4%</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AT" sz="1400" b="0" i="1" u="none" strike="noStrike">
                          <a:solidFill>
                            <a:srgbClr val="000000"/>
                          </a:solidFill>
                          <a:effectLst/>
                          <a:latin typeface="Calibri" panose="020F0502020204030204" pitchFamily="34" charset="0"/>
                        </a:rPr>
                        <a:t>4%</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98584203"/>
                  </a:ext>
                </a:extLst>
              </a:tr>
              <a:tr h="480489">
                <a:tc>
                  <a:txBody>
                    <a:bodyPr/>
                    <a:lstStyle/>
                    <a:p>
                      <a:pPr algn="l" fontAlgn="b"/>
                      <a:r>
                        <a:rPr lang="en-GB" sz="1600" b="0" i="1" u="none" strike="noStrike">
                          <a:solidFill>
                            <a:srgbClr val="000000"/>
                          </a:solidFill>
                          <a:effectLst/>
                          <a:latin typeface="Calibri" panose="020F0502020204030204" pitchFamily="34" charset="0"/>
                        </a:rPr>
                        <a:t>Net Income</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a:solidFill>
                            <a:srgbClr val="000000"/>
                          </a:solidFill>
                          <a:effectLst/>
                          <a:latin typeface="Calibri" panose="020F0502020204030204" pitchFamily="34" charset="0"/>
                        </a:rPr>
                        <a:t>21665</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a:solidFill>
                            <a:srgbClr val="000000"/>
                          </a:solidFill>
                          <a:effectLst/>
                          <a:latin typeface="Calibri" panose="020F0502020204030204" pitchFamily="34" charset="0"/>
                        </a:rPr>
                        <a:t>11261</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endParaRPr lang="en-AT" sz="1400" b="0" i="0" u="none" strike="noStrike">
                        <a:solidFill>
                          <a:srgbClr val="000000"/>
                        </a:solidFill>
                        <a:effectLst/>
                        <a:latin typeface="Calibri" panose="020F0502020204030204" pitchFamily="34" charset="0"/>
                      </a:endParaRP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a:solidFill>
                            <a:srgbClr val="000000"/>
                          </a:solidFill>
                          <a:effectLst/>
                          <a:latin typeface="Calibri" panose="020F0502020204030204" pitchFamily="34" charset="0"/>
                        </a:rPr>
                        <a:t>6667,86</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a:solidFill>
                            <a:srgbClr val="000000"/>
                          </a:solidFill>
                          <a:effectLst/>
                          <a:latin typeface="Calibri" panose="020F0502020204030204" pitchFamily="34" charset="0"/>
                        </a:rPr>
                        <a:t>10721,32</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a:solidFill>
                            <a:srgbClr val="000000"/>
                          </a:solidFill>
                          <a:effectLst/>
                          <a:latin typeface="Calibri" panose="020F0502020204030204" pitchFamily="34" charset="0"/>
                        </a:rPr>
                        <a:t>11150,17</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a:solidFill>
                            <a:srgbClr val="000000"/>
                          </a:solidFill>
                          <a:effectLst/>
                          <a:latin typeface="Calibri" panose="020F0502020204030204" pitchFamily="34" charset="0"/>
                        </a:rPr>
                        <a:t>12060,03</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a:solidFill>
                            <a:srgbClr val="000000"/>
                          </a:solidFill>
                          <a:effectLst/>
                          <a:latin typeface="Calibri" panose="020F0502020204030204" pitchFamily="34" charset="0"/>
                        </a:rPr>
                        <a:t>13565,89</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95898627"/>
                  </a:ext>
                </a:extLst>
              </a:tr>
              <a:tr h="480489">
                <a:tc>
                  <a:txBody>
                    <a:bodyPr/>
                    <a:lstStyle/>
                    <a:p>
                      <a:pPr algn="l" fontAlgn="b"/>
                      <a:r>
                        <a:rPr lang="en-GB" sz="1600" b="0" i="1" u="none" strike="noStrike">
                          <a:solidFill>
                            <a:srgbClr val="000000"/>
                          </a:solidFill>
                          <a:effectLst/>
                          <a:latin typeface="Calibri" panose="020F0502020204030204" pitchFamily="34" charset="0"/>
                        </a:rPr>
                        <a:t>Net income Margin</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AT" sz="1400" b="0" i="1" u="none" strike="noStrike">
                          <a:solidFill>
                            <a:srgbClr val="000000"/>
                          </a:solidFill>
                          <a:effectLst/>
                          <a:latin typeface="Calibri" panose="020F0502020204030204" pitchFamily="34" charset="0"/>
                        </a:rPr>
                        <a:t>15%</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AT" sz="1400" b="0" i="1" u="none" strike="noStrike">
                          <a:solidFill>
                            <a:srgbClr val="000000"/>
                          </a:solidFill>
                          <a:effectLst/>
                          <a:latin typeface="Calibri" panose="020F0502020204030204" pitchFamily="34" charset="0"/>
                        </a:rPr>
                        <a:t>23%</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AT" sz="1400" b="0" i="1" u="none" strike="noStrike">
                        <a:solidFill>
                          <a:srgbClr val="000000"/>
                        </a:solidFill>
                        <a:effectLst/>
                        <a:latin typeface="Calibri" panose="020F0502020204030204" pitchFamily="34" charset="0"/>
                      </a:endParaRP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AT" sz="1400" b="0" i="1" u="none" strike="noStrike">
                          <a:solidFill>
                            <a:srgbClr val="000000"/>
                          </a:solidFill>
                          <a:effectLst/>
                          <a:latin typeface="Calibri" panose="020F0502020204030204" pitchFamily="34" charset="0"/>
                        </a:rPr>
                        <a:t>17%</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AT" sz="1400" b="0" i="1" u="none" strike="noStrike">
                          <a:solidFill>
                            <a:srgbClr val="000000"/>
                          </a:solidFill>
                          <a:effectLst/>
                          <a:latin typeface="Calibri" panose="020F0502020204030204" pitchFamily="34" charset="0"/>
                        </a:rPr>
                        <a:t>26%</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AT" sz="1400" b="0" i="1" u="none" strike="noStrike">
                          <a:solidFill>
                            <a:srgbClr val="000000"/>
                          </a:solidFill>
                          <a:effectLst/>
                          <a:latin typeface="Calibri" panose="020F0502020204030204" pitchFamily="34" charset="0"/>
                        </a:rPr>
                        <a:t>26%</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AT" sz="1400" b="0" i="1" u="none" strike="noStrike">
                          <a:solidFill>
                            <a:srgbClr val="000000"/>
                          </a:solidFill>
                          <a:effectLst/>
                          <a:latin typeface="Calibri" panose="020F0502020204030204" pitchFamily="34" charset="0"/>
                        </a:rPr>
                        <a:t>26%</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AT" sz="1400" b="0" i="1" u="none" strike="noStrike">
                          <a:solidFill>
                            <a:srgbClr val="000000"/>
                          </a:solidFill>
                          <a:effectLst/>
                          <a:latin typeface="Calibri" panose="020F0502020204030204" pitchFamily="34" charset="0"/>
                        </a:rPr>
                        <a:t>26%</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8559609"/>
                  </a:ext>
                </a:extLst>
              </a:tr>
            </a:tbl>
          </a:graphicData>
        </a:graphic>
      </p:graphicFrame>
      <p:graphicFrame>
        <p:nvGraphicFramePr>
          <p:cNvPr id="9" name="Table 8">
            <a:extLst>
              <a:ext uri="{FF2B5EF4-FFF2-40B4-BE49-F238E27FC236}">
                <a16:creationId xmlns:a16="http://schemas.microsoft.com/office/drawing/2014/main" id="{A17E37F7-07FA-875B-2382-211C008ACEA2}"/>
              </a:ext>
            </a:extLst>
          </p:cNvPr>
          <p:cNvGraphicFramePr>
            <a:graphicFrameLocks noGrp="1"/>
          </p:cNvGraphicFramePr>
          <p:nvPr>
            <p:extLst>
              <p:ext uri="{D42A27DB-BD31-4B8C-83A1-F6EECF244321}">
                <p14:modId xmlns:p14="http://schemas.microsoft.com/office/powerpoint/2010/main" val="679515086"/>
              </p:ext>
            </p:extLst>
          </p:nvPr>
        </p:nvGraphicFramePr>
        <p:xfrm>
          <a:off x="379287" y="3598331"/>
          <a:ext cx="5501395" cy="2789872"/>
        </p:xfrm>
        <a:graphic>
          <a:graphicData uri="http://schemas.openxmlformats.org/drawingml/2006/table">
            <a:tbl>
              <a:tblPr/>
              <a:tblGrid>
                <a:gridCol w="3697763">
                  <a:extLst>
                    <a:ext uri="{9D8B030D-6E8A-4147-A177-3AD203B41FA5}">
                      <a16:colId xmlns:a16="http://schemas.microsoft.com/office/drawing/2014/main" val="4256935786"/>
                    </a:ext>
                  </a:extLst>
                </a:gridCol>
                <a:gridCol w="1803632">
                  <a:extLst>
                    <a:ext uri="{9D8B030D-6E8A-4147-A177-3AD203B41FA5}">
                      <a16:colId xmlns:a16="http://schemas.microsoft.com/office/drawing/2014/main" val="3501508094"/>
                    </a:ext>
                  </a:extLst>
                </a:gridCol>
              </a:tblGrid>
              <a:tr h="348734">
                <a:tc gridSpan="2">
                  <a:txBody>
                    <a:bodyPr/>
                    <a:lstStyle/>
                    <a:p>
                      <a:pPr algn="ctr" fontAlgn="b"/>
                      <a:r>
                        <a:rPr lang="en-GB" sz="1600" b="1" i="0" u="none" strike="noStrike">
                          <a:solidFill>
                            <a:schemeClr val="bg1"/>
                          </a:solidFill>
                          <a:effectLst/>
                          <a:latin typeface="Calibri" panose="020F0502020204030204" pitchFamily="34" charset="0"/>
                        </a:rPr>
                        <a:t>Input values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tx2">
                        <a:lumMod val="75000"/>
                      </a:schemeClr>
                    </a:solidFill>
                  </a:tcPr>
                </a:tc>
                <a:tc hMerge="1">
                  <a:txBody>
                    <a:bodyPr/>
                    <a:lstStyle/>
                    <a:p>
                      <a:endParaRPr lang="en-AT"/>
                    </a:p>
                  </a:txBody>
                  <a:tcPr/>
                </a:tc>
                <a:extLst>
                  <a:ext uri="{0D108BD9-81ED-4DB2-BD59-A6C34878D82A}">
                    <a16:rowId xmlns:a16="http://schemas.microsoft.com/office/drawing/2014/main" val="233528437"/>
                  </a:ext>
                </a:extLst>
              </a:tr>
              <a:tr h="348734">
                <a:tc>
                  <a:txBody>
                    <a:bodyPr/>
                    <a:lstStyle/>
                    <a:p>
                      <a:pPr algn="l" fontAlgn="b"/>
                      <a:r>
                        <a:rPr lang="en-GB" sz="1400" b="0" i="1" u="none" strike="noStrike" kern="1200">
                          <a:solidFill>
                            <a:srgbClr val="000000"/>
                          </a:solidFill>
                          <a:effectLst/>
                          <a:latin typeface="+mn-lt"/>
                          <a:ea typeface="+mn-ea"/>
                          <a:cs typeface="Arial" panose="020B0604020202020204" pitchFamily="34" charset="0"/>
                        </a:rPr>
                        <a:t>perpetuity Growth rate</a:t>
                      </a:r>
                    </a:p>
                  </a:txBody>
                  <a:tcPr marL="6350" marR="6350" marT="635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AT" sz="1400" b="0" i="0" u="none" strike="noStrike">
                          <a:solidFill>
                            <a:srgbClr val="000000"/>
                          </a:solidFill>
                          <a:effectLst/>
                          <a:latin typeface="Calibri" panose="020F0502020204030204" pitchFamily="34" charset="0"/>
                        </a:rPr>
                        <a:t>2,5%</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3713126055"/>
                  </a:ext>
                </a:extLst>
              </a:tr>
              <a:tr h="348734">
                <a:tc>
                  <a:txBody>
                    <a:bodyPr/>
                    <a:lstStyle/>
                    <a:p>
                      <a:pPr algn="l" fontAlgn="b"/>
                      <a:r>
                        <a:rPr lang="en-GB" sz="1400" b="0" i="1" u="none" strike="noStrike" kern="1200" noProof="0">
                          <a:solidFill>
                            <a:srgbClr val="000000"/>
                          </a:solidFill>
                          <a:effectLst/>
                          <a:latin typeface="+mn-lt"/>
                          <a:ea typeface="+mn-ea"/>
                          <a:cs typeface="Arial" panose="020B0604020202020204" pitchFamily="34" charset="0"/>
                        </a:rPr>
                        <a:t>10Y US Treasury Bill </a:t>
                      </a:r>
                    </a:p>
                  </a:txBody>
                  <a:tcPr marL="6350" marR="6350" marT="635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AT" sz="1400" b="0" i="0" u="none" strike="noStrike">
                          <a:solidFill>
                            <a:srgbClr val="000000"/>
                          </a:solidFill>
                          <a:effectLst/>
                          <a:latin typeface="Calibri" panose="020F0502020204030204" pitchFamily="34" charset="0"/>
                        </a:rPr>
                        <a:t>4,17%</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1597064842"/>
                  </a:ext>
                </a:extLst>
              </a:tr>
              <a:tr h="348734">
                <a:tc>
                  <a:txBody>
                    <a:bodyPr/>
                    <a:lstStyle/>
                    <a:p>
                      <a:pPr algn="l" fontAlgn="b"/>
                      <a:r>
                        <a:rPr lang="en-GB" sz="1400" b="0" i="1" u="none" strike="noStrike" kern="1200">
                          <a:solidFill>
                            <a:srgbClr val="000000"/>
                          </a:solidFill>
                          <a:effectLst/>
                          <a:latin typeface="+mn-lt"/>
                          <a:ea typeface="+mn-ea"/>
                          <a:cs typeface="Arial" panose="020B0604020202020204" pitchFamily="34" charset="0"/>
                        </a:rPr>
                        <a:t>Stock Beta</a:t>
                      </a:r>
                    </a:p>
                  </a:txBody>
                  <a:tcPr marL="6350" marR="6350" marT="635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AT" sz="1400" b="0" i="0" u="none" strike="noStrike">
                          <a:solidFill>
                            <a:srgbClr val="000000"/>
                          </a:solidFill>
                          <a:effectLst/>
                          <a:latin typeface="Calibri" panose="020F0502020204030204" pitchFamily="34" charset="0"/>
                        </a:rPr>
                        <a:t>1,38</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4102697245"/>
                  </a:ext>
                </a:extLst>
              </a:tr>
              <a:tr h="348734">
                <a:tc>
                  <a:txBody>
                    <a:bodyPr/>
                    <a:lstStyle/>
                    <a:p>
                      <a:pPr algn="l" fontAlgn="b"/>
                      <a:r>
                        <a:rPr lang="en-GB" sz="1400" b="0" i="1" u="none" strike="noStrike" kern="1200">
                          <a:solidFill>
                            <a:srgbClr val="000000"/>
                          </a:solidFill>
                          <a:effectLst/>
                          <a:latin typeface="+mn-lt"/>
                          <a:ea typeface="+mn-ea"/>
                          <a:cs typeface="Arial" panose="020B0604020202020204" pitchFamily="34" charset="0"/>
                        </a:rPr>
                        <a:t>Avg. Market Return</a:t>
                      </a:r>
                    </a:p>
                  </a:txBody>
                  <a:tcPr marL="6350" marR="6350" marT="635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AT" sz="1400" b="0" i="0" u="none" strike="noStrike">
                          <a:solidFill>
                            <a:srgbClr val="000000"/>
                          </a:solidFill>
                          <a:effectLst/>
                          <a:latin typeface="Calibri" panose="020F0502020204030204" pitchFamily="34" charset="0"/>
                        </a:rPr>
                        <a:t>10%</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2583649482"/>
                  </a:ext>
                </a:extLst>
              </a:tr>
              <a:tr h="348734">
                <a:tc>
                  <a:txBody>
                    <a:bodyPr/>
                    <a:lstStyle/>
                    <a:p>
                      <a:pPr algn="l" fontAlgn="b"/>
                      <a:r>
                        <a:rPr lang="en-GB" sz="1400" b="0" i="1" u="none" strike="noStrike" kern="1200">
                          <a:solidFill>
                            <a:srgbClr val="000000"/>
                          </a:solidFill>
                          <a:effectLst/>
                          <a:latin typeface="+mn-lt"/>
                          <a:ea typeface="+mn-ea"/>
                          <a:cs typeface="Arial" panose="020B0604020202020204" pitchFamily="34" charset="0"/>
                        </a:rPr>
                        <a:t>Cost of Equity</a:t>
                      </a:r>
                    </a:p>
                  </a:txBody>
                  <a:tcPr marL="6350" marR="6350" marT="635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AT" sz="1400" b="0" i="0" u="none" strike="noStrike">
                          <a:solidFill>
                            <a:srgbClr val="000000"/>
                          </a:solidFill>
                          <a:effectLst/>
                          <a:latin typeface="Calibri" panose="020F0502020204030204" pitchFamily="34" charset="0"/>
                        </a:rPr>
                        <a:t>12,21%</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2044229790"/>
                  </a:ext>
                </a:extLst>
              </a:tr>
              <a:tr h="348734">
                <a:tc>
                  <a:txBody>
                    <a:bodyPr/>
                    <a:lstStyle/>
                    <a:p>
                      <a:pPr algn="l" fontAlgn="b"/>
                      <a:r>
                        <a:rPr lang="en-GB" sz="1400" b="0" i="1" u="none" strike="noStrike" kern="1200">
                          <a:solidFill>
                            <a:srgbClr val="000000"/>
                          </a:solidFill>
                          <a:effectLst/>
                          <a:latin typeface="+mn-lt"/>
                          <a:ea typeface="+mn-ea"/>
                          <a:cs typeface="Arial" panose="020B0604020202020204" pitchFamily="34" charset="0"/>
                        </a:rPr>
                        <a:t>Cost of debt</a:t>
                      </a:r>
                    </a:p>
                  </a:txBody>
                  <a:tcPr marL="6350" marR="6350" marT="635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AT" sz="1400" b="0" i="0" u="none" strike="noStrike">
                          <a:solidFill>
                            <a:srgbClr val="000000"/>
                          </a:solidFill>
                          <a:effectLst/>
                          <a:latin typeface="Calibri" panose="020F0502020204030204" pitchFamily="34" charset="0"/>
                        </a:rPr>
                        <a:t>6,2%</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3738216655"/>
                  </a:ext>
                </a:extLst>
              </a:tr>
              <a:tr h="348734">
                <a:tc>
                  <a:txBody>
                    <a:bodyPr/>
                    <a:lstStyle/>
                    <a:p>
                      <a:pPr algn="l" fontAlgn="b"/>
                      <a:r>
                        <a:rPr lang="en-GB" sz="1400" b="0" i="1" u="none" strike="noStrike" kern="1200">
                          <a:solidFill>
                            <a:srgbClr val="000000"/>
                          </a:solidFill>
                          <a:effectLst/>
                          <a:latin typeface="+mn-lt"/>
                          <a:ea typeface="+mn-ea"/>
                          <a:cs typeface="Arial" panose="020B0604020202020204" pitchFamily="34" charset="0"/>
                        </a:rPr>
                        <a:t>WACC</a:t>
                      </a:r>
                    </a:p>
                  </a:txBody>
                  <a:tcPr marL="6350" marR="6350" marT="635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b"/>
                      <a:r>
                        <a:rPr lang="en-AT" sz="1400" b="0" i="0" u="none" strike="noStrike">
                          <a:solidFill>
                            <a:srgbClr val="000000"/>
                          </a:solidFill>
                          <a:effectLst/>
                          <a:latin typeface="Calibri" panose="020F0502020204030204" pitchFamily="34" charset="0"/>
                        </a:rPr>
                        <a:t>7,2%</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extLst>
                  <a:ext uri="{0D108BD9-81ED-4DB2-BD59-A6C34878D82A}">
                    <a16:rowId xmlns:a16="http://schemas.microsoft.com/office/drawing/2014/main" val="2494024366"/>
                  </a:ext>
                </a:extLst>
              </a:tr>
            </a:tbl>
          </a:graphicData>
        </a:graphic>
      </p:graphicFrame>
      <p:graphicFrame>
        <p:nvGraphicFramePr>
          <p:cNvPr id="12" name="Table 11">
            <a:extLst>
              <a:ext uri="{FF2B5EF4-FFF2-40B4-BE49-F238E27FC236}">
                <a16:creationId xmlns:a16="http://schemas.microsoft.com/office/drawing/2014/main" id="{E11D7F73-3E89-7CA7-758F-6890F3C0624C}"/>
              </a:ext>
            </a:extLst>
          </p:cNvPr>
          <p:cNvGraphicFramePr>
            <a:graphicFrameLocks noGrp="1"/>
          </p:cNvGraphicFramePr>
          <p:nvPr>
            <p:extLst>
              <p:ext uri="{D42A27DB-BD31-4B8C-83A1-F6EECF244321}">
                <p14:modId xmlns:p14="http://schemas.microsoft.com/office/powerpoint/2010/main" val="3878549220"/>
              </p:ext>
            </p:extLst>
          </p:nvPr>
        </p:nvGraphicFramePr>
        <p:xfrm>
          <a:off x="6912528" y="3598331"/>
          <a:ext cx="4897553" cy="2743202"/>
        </p:xfrm>
        <a:graphic>
          <a:graphicData uri="http://schemas.openxmlformats.org/drawingml/2006/table">
            <a:tbl>
              <a:tblPr/>
              <a:tblGrid>
                <a:gridCol w="3212374">
                  <a:extLst>
                    <a:ext uri="{9D8B030D-6E8A-4147-A177-3AD203B41FA5}">
                      <a16:colId xmlns:a16="http://schemas.microsoft.com/office/drawing/2014/main" val="1430102289"/>
                    </a:ext>
                  </a:extLst>
                </a:gridCol>
                <a:gridCol w="1685179">
                  <a:extLst>
                    <a:ext uri="{9D8B030D-6E8A-4147-A177-3AD203B41FA5}">
                      <a16:colId xmlns:a16="http://schemas.microsoft.com/office/drawing/2014/main" val="856194285"/>
                    </a:ext>
                  </a:extLst>
                </a:gridCol>
              </a:tblGrid>
              <a:tr h="391886">
                <a:tc gridSpan="2">
                  <a:txBody>
                    <a:bodyPr/>
                    <a:lstStyle/>
                    <a:p>
                      <a:pPr algn="ctr" fontAlgn="b"/>
                      <a:r>
                        <a:rPr lang="en-GB" sz="1600" b="1" i="0" u="none" strike="noStrike">
                          <a:solidFill>
                            <a:schemeClr val="bg1"/>
                          </a:solidFill>
                          <a:effectLst/>
                          <a:latin typeface="Calibri" panose="020F0502020204030204" pitchFamily="34" charset="0"/>
                        </a:rPr>
                        <a:t>Output</a:t>
                      </a:r>
                      <a:endParaRPr lang="en-GB" sz="1100" b="1" i="0" u="none" strike="noStrike">
                        <a:solidFill>
                          <a:schemeClr val="bg1"/>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hMerge="1">
                  <a:txBody>
                    <a:bodyPr/>
                    <a:lstStyle/>
                    <a:p>
                      <a:endParaRPr lang="en-AT"/>
                    </a:p>
                  </a:txBody>
                  <a:tcPr/>
                </a:tc>
                <a:extLst>
                  <a:ext uri="{0D108BD9-81ED-4DB2-BD59-A6C34878D82A}">
                    <a16:rowId xmlns:a16="http://schemas.microsoft.com/office/drawing/2014/main" val="2313839712"/>
                  </a:ext>
                </a:extLst>
              </a:tr>
              <a:tr h="391886">
                <a:tc>
                  <a:txBody>
                    <a:bodyPr/>
                    <a:lstStyle/>
                    <a:p>
                      <a:pPr algn="l" fontAlgn="b"/>
                      <a:r>
                        <a:rPr lang="en-GB" sz="1400" b="0" i="1" u="none" strike="noStrike">
                          <a:solidFill>
                            <a:srgbClr val="000000"/>
                          </a:solidFill>
                          <a:effectLst/>
                          <a:latin typeface="Calibri" panose="020F0502020204030204" pitchFamily="34" charset="0"/>
                        </a:rPr>
                        <a:t>Market Cap (in MM)</a:t>
                      </a:r>
                    </a:p>
                  </a:txBody>
                  <a:tcPr marL="6350" marR="6350" marT="6350" marB="0" anchor="ctr">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r" fontAlgn="b"/>
                      <a:r>
                        <a:rPr lang="en-AT" sz="1400" b="0" i="0" u="none" strike="noStrike">
                          <a:solidFill>
                            <a:srgbClr val="000000"/>
                          </a:solidFill>
                          <a:effectLst/>
                          <a:latin typeface="Calibri" panose="020F0502020204030204" pitchFamily="34" charset="0"/>
                        </a:rPr>
                        <a:t>96</a:t>
                      </a:r>
                      <a:r>
                        <a:rPr lang="en-GB" sz="1400" b="0" i="0" u="none" strike="noStrike">
                          <a:solidFill>
                            <a:srgbClr val="000000"/>
                          </a:solidFill>
                          <a:effectLst/>
                          <a:latin typeface="Calibri" panose="020F0502020204030204" pitchFamily="34" charset="0"/>
                        </a:rPr>
                        <a:t>.</a:t>
                      </a:r>
                      <a:r>
                        <a:rPr lang="en-AT" sz="1400" b="0" i="0" u="none" strike="noStrike">
                          <a:solidFill>
                            <a:srgbClr val="000000"/>
                          </a:solidFill>
                          <a:effectLst/>
                          <a:latin typeface="Calibri" panose="020F0502020204030204" pitchFamily="34" charset="0"/>
                        </a:rPr>
                        <a:t>583,77</a:t>
                      </a:r>
                    </a:p>
                  </a:txBody>
                  <a:tcPr marL="6350" marR="6350" marT="6350" marB="0" anchor="ctr">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7730448"/>
                  </a:ext>
                </a:extLst>
              </a:tr>
              <a:tr h="391886">
                <a:tc>
                  <a:txBody>
                    <a:bodyPr/>
                    <a:lstStyle/>
                    <a:p>
                      <a:pPr algn="l" fontAlgn="b"/>
                      <a:r>
                        <a:rPr lang="en-GB" sz="1400" b="0" i="1" u="none" strike="noStrike">
                          <a:solidFill>
                            <a:srgbClr val="000000"/>
                          </a:solidFill>
                          <a:effectLst/>
                          <a:latin typeface="Calibri" panose="020F0502020204030204" pitchFamily="34" charset="0"/>
                        </a:rPr>
                        <a:t>Shares Outstanding (in MM)</a:t>
                      </a:r>
                    </a:p>
                  </a:txBody>
                  <a:tcPr marL="6350" marR="6350" marT="6350" marB="0" anchor="ctr">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en-AT" sz="1400" b="0" i="0" u="none" strike="noStrike">
                          <a:solidFill>
                            <a:srgbClr val="000000"/>
                          </a:solidFill>
                          <a:effectLst/>
                          <a:latin typeface="Calibri" panose="020F0502020204030204" pitchFamily="34" charset="0"/>
                        </a:rPr>
                        <a:t>358,1</a:t>
                      </a:r>
                    </a:p>
                  </a:txBody>
                  <a:tcPr marL="6350" marR="6350" marT="6350" marB="0" anchor="ctr">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88890314"/>
                  </a:ext>
                </a:extLst>
              </a:tr>
              <a:tr h="391886">
                <a:tc>
                  <a:txBody>
                    <a:bodyPr/>
                    <a:lstStyle/>
                    <a:p>
                      <a:pPr algn="l" fontAlgn="b"/>
                      <a:r>
                        <a:rPr lang="en-GB" sz="1400" b="0" i="1" u="none" strike="noStrike">
                          <a:solidFill>
                            <a:srgbClr val="000000"/>
                          </a:solidFill>
                          <a:effectLst/>
                          <a:latin typeface="Calibri" panose="020F0502020204030204" pitchFamily="34" charset="0"/>
                        </a:rPr>
                        <a:t>EPS</a:t>
                      </a:r>
                    </a:p>
                  </a:txBody>
                  <a:tcPr marL="6350" marR="6350" marT="6350" marB="0" anchor="ctr">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en-AT" sz="1400" b="0" i="0" u="none" strike="noStrike">
                          <a:solidFill>
                            <a:srgbClr val="000000"/>
                          </a:solidFill>
                          <a:effectLst/>
                          <a:latin typeface="Calibri" panose="020F0502020204030204" pitchFamily="34" charset="0"/>
                        </a:rPr>
                        <a:t>37,88</a:t>
                      </a:r>
                    </a:p>
                  </a:txBody>
                  <a:tcPr marL="6350" marR="6350" marT="6350" marB="0" anchor="ctr">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001997"/>
                  </a:ext>
                </a:extLst>
              </a:tr>
              <a:tr h="391886">
                <a:tc>
                  <a:txBody>
                    <a:bodyPr/>
                    <a:lstStyle/>
                    <a:p>
                      <a:pPr algn="l" fontAlgn="b"/>
                      <a:r>
                        <a:rPr lang="en-GB" sz="1400" b="0" i="1" u="none" strike="noStrike">
                          <a:solidFill>
                            <a:srgbClr val="000000"/>
                          </a:solidFill>
                          <a:effectLst/>
                          <a:latin typeface="Calibri" panose="020F0502020204030204" pitchFamily="34" charset="0"/>
                        </a:rPr>
                        <a:t>PE Ratio</a:t>
                      </a:r>
                    </a:p>
                  </a:txBody>
                  <a:tcPr marL="6350" marR="6350" marT="6350" marB="0" anchor="ctr">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en-AT" sz="1400" b="0" i="0" u="none" strike="noStrike">
                          <a:solidFill>
                            <a:srgbClr val="000000"/>
                          </a:solidFill>
                          <a:effectLst/>
                          <a:latin typeface="Calibri" panose="020F0502020204030204" pitchFamily="34" charset="0"/>
                        </a:rPr>
                        <a:t>7,12</a:t>
                      </a:r>
                    </a:p>
                  </a:txBody>
                  <a:tcPr marL="6350" marR="6350" marT="6350" marB="0" anchor="ctr">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03267654"/>
                  </a:ext>
                </a:extLst>
              </a:tr>
              <a:tr h="391886">
                <a:tc>
                  <a:txBody>
                    <a:bodyPr/>
                    <a:lstStyle/>
                    <a:p>
                      <a:pPr algn="l" fontAlgn="b"/>
                      <a:r>
                        <a:rPr lang="en-GB" sz="1400" b="0" i="1" u="none" strike="noStrike">
                          <a:solidFill>
                            <a:srgbClr val="000000"/>
                          </a:solidFill>
                          <a:effectLst/>
                          <a:latin typeface="Calibri" panose="020F0502020204030204" pitchFamily="34" charset="0"/>
                        </a:rPr>
                        <a:t>Share Price</a:t>
                      </a:r>
                    </a:p>
                  </a:txBody>
                  <a:tcPr marL="6350" marR="6350" marT="6350" marB="0" anchor="ctr">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C00000"/>
                    </a:solidFill>
                  </a:tcPr>
                </a:tc>
                <a:tc>
                  <a:txBody>
                    <a:bodyPr/>
                    <a:lstStyle/>
                    <a:p>
                      <a:pPr algn="r" fontAlgn="b"/>
                      <a:r>
                        <a:rPr lang="en-AT" sz="1400" b="0" i="0" u="none" strike="noStrike">
                          <a:solidFill>
                            <a:srgbClr val="000000"/>
                          </a:solidFill>
                          <a:effectLst/>
                          <a:latin typeface="Calibri" panose="020F0502020204030204" pitchFamily="34" charset="0"/>
                        </a:rPr>
                        <a:t>$269,71</a:t>
                      </a:r>
                    </a:p>
                  </a:txBody>
                  <a:tcPr marL="6350" marR="6350" marT="6350" marB="0" anchor="ctr">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680380161"/>
                  </a:ext>
                </a:extLst>
              </a:tr>
              <a:tr h="391886">
                <a:tc>
                  <a:txBody>
                    <a:bodyPr/>
                    <a:lstStyle/>
                    <a:p>
                      <a:pPr algn="l" fontAlgn="b"/>
                      <a:r>
                        <a:rPr lang="en-GB" sz="1400" b="0" i="1" u="none" strike="noStrike">
                          <a:solidFill>
                            <a:srgbClr val="000000"/>
                          </a:solidFill>
                          <a:effectLst/>
                          <a:latin typeface="Calibri" panose="020F0502020204030204" pitchFamily="34" charset="0"/>
                        </a:rPr>
                        <a:t>Downside</a:t>
                      </a:r>
                    </a:p>
                  </a:txBody>
                  <a:tcPr marL="6350" marR="6350" marT="6350" marB="0" anchor="ctr">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AT" sz="1400" b="0" i="0" u="none" strike="noStrike">
                          <a:solidFill>
                            <a:srgbClr val="000000"/>
                          </a:solidFill>
                          <a:effectLst/>
                          <a:latin typeface="Calibri" panose="020F0502020204030204" pitchFamily="34" charset="0"/>
                        </a:rPr>
                        <a:t>-16%</a:t>
                      </a:r>
                    </a:p>
                  </a:txBody>
                  <a:tcPr marL="6350" marR="6350" marT="6350" marB="0" anchor="ctr">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48184018"/>
                  </a:ext>
                </a:extLst>
              </a:tr>
            </a:tbl>
          </a:graphicData>
        </a:graphic>
      </p:graphicFrame>
      <p:sp>
        <p:nvSpPr>
          <p:cNvPr id="13" name="Rectangle 12">
            <a:extLst>
              <a:ext uri="{FF2B5EF4-FFF2-40B4-BE49-F238E27FC236}">
                <a16:creationId xmlns:a16="http://schemas.microsoft.com/office/drawing/2014/main" id="{B9EBCDBA-624D-CC4F-7AC9-07E1C3DD3DA5}"/>
              </a:ext>
            </a:extLst>
          </p:cNvPr>
          <p:cNvSpPr/>
          <p:nvPr/>
        </p:nvSpPr>
        <p:spPr>
          <a:xfrm>
            <a:off x="379288" y="872067"/>
            <a:ext cx="11430791" cy="338666"/>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Finanziellen </a:t>
            </a:r>
            <a:r>
              <a:rPr lang="en-GB"/>
              <a:t>predictions </a:t>
            </a:r>
            <a:endParaRPr lang="en-AT"/>
          </a:p>
        </p:txBody>
      </p:sp>
      <p:cxnSp>
        <p:nvCxnSpPr>
          <p:cNvPr id="2" name="Gerader Verbinder 13">
            <a:extLst>
              <a:ext uri="{FF2B5EF4-FFF2-40B4-BE49-F238E27FC236}">
                <a16:creationId xmlns:a16="http://schemas.microsoft.com/office/drawing/2014/main" id="{894B6BFC-6189-7607-A01E-A73639CD8ED0}"/>
              </a:ext>
            </a:extLst>
          </p:cNvPr>
          <p:cNvCxnSpPr/>
          <p:nvPr/>
        </p:nvCxnSpPr>
        <p:spPr>
          <a:xfrm>
            <a:off x="0" y="702659"/>
            <a:ext cx="12192000" cy="0"/>
          </a:xfrm>
          <a:prstGeom prst="lin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5582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9D0EA96-AF1E-5E1C-4569-EF537F7ADDF8}"/>
              </a:ext>
            </a:extLst>
          </p:cNvPr>
          <p:cNvSpPr txBox="1">
            <a:spLocks/>
          </p:cNvSpPr>
          <p:nvPr/>
        </p:nvSpPr>
        <p:spPr>
          <a:xfrm>
            <a:off x="379290" y="163589"/>
            <a:ext cx="11430791" cy="53907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a:latin typeface="Arial" panose="020B0604020202020204" pitchFamily="34" charset="0"/>
                <a:cs typeface="Arial" panose="020B0604020202020204" pitchFamily="34" charset="0"/>
              </a:rPr>
              <a:t>Investment </a:t>
            </a:r>
          </a:p>
        </p:txBody>
      </p:sp>
      <p:sp>
        <p:nvSpPr>
          <p:cNvPr id="2" name="Textfeld 1">
            <a:extLst>
              <a:ext uri="{FF2B5EF4-FFF2-40B4-BE49-F238E27FC236}">
                <a16:creationId xmlns:a16="http://schemas.microsoft.com/office/drawing/2014/main" id="{2DB114A9-A644-62ED-1FD3-1A03A7006338}"/>
              </a:ext>
            </a:extLst>
          </p:cNvPr>
          <p:cNvSpPr txBox="1"/>
          <p:nvPr/>
        </p:nvSpPr>
        <p:spPr>
          <a:xfrm>
            <a:off x="424482" y="1872913"/>
            <a:ext cx="11340579" cy="36933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de-DE" dirty="0">
                <a:cs typeface="Calibri"/>
              </a:rPr>
              <a:t>Goldman Sachs hat in den letzten Jahren große Verluste durch das Consumer Banking Segment erlitten und wird durch dessen Verkauf auch wichtige Partnerschaften (wie Apple) verlieren.</a:t>
            </a:r>
          </a:p>
          <a:p>
            <a:pPr marL="285750" indent="-285750">
              <a:buFont typeface="Arial"/>
              <a:buChar char="•"/>
            </a:pPr>
            <a:endParaRPr lang="de-DE" dirty="0">
              <a:ea typeface="Calibri" panose="020F0502020204030204"/>
              <a:cs typeface="Calibri"/>
            </a:endParaRPr>
          </a:p>
          <a:p>
            <a:pPr marL="285750" indent="-285750">
              <a:buFont typeface="Arial"/>
              <a:buChar char="•"/>
            </a:pPr>
            <a:r>
              <a:rPr lang="de-DE" dirty="0">
                <a:ea typeface="Calibri" panose="020F0502020204030204"/>
                <a:cs typeface="Calibri"/>
              </a:rPr>
              <a:t>Inflationsbereinigt </a:t>
            </a:r>
            <a:r>
              <a:rPr lang="de-DE" b="1" dirty="0">
                <a:ea typeface="Calibri" panose="020F0502020204030204"/>
                <a:cs typeface="Calibri"/>
              </a:rPr>
              <a:t>kaum merkliches Umsatz- und Gewinnwachstum </a:t>
            </a:r>
            <a:r>
              <a:rPr lang="de-DE" dirty="0">
                <a:ea typeface="Calibri" panose="020F0502020204030204"/>
                <a:cs typeface="Calibri"/>
              </a:rPr>
              <a:t>in den letzten 10 Jahren</a:t>
            </a:r>
            <a:r>
              <a:rPr lang="de-DE" b="1" dirty="0">
                <a:ea typeface="Calibri" panose="020F0502020204030204"/>
                <a:cs typeface="Calibri"/>
              </a:rPr>
              <a:t> </a:t>
            </a:r>
            <a:endParaRPr lang="de-DE" dirty="0">
              <a:cs typeface="Calibri"/>
            </a:endParaRPr>
          </a:p>
          <a:p>
            <a:pPr marL="285750" indent="-285750">
              <a:buFont typeface="Arial"/>
              <a:buChar char="•"/>
            </a:pPr>
            <a:endParaRPr lang="de-DE" dirty="0">
              <a:ea typeface="Calibri" panose="020F0502020204030204"/>
              <a:cs typeface="Calibri"/>
            </a:endParaRPr>
          </a:p>
          <a:p>
            <a:pPr marL="285750" indent="-285750">
              <a:buFont typeface="Arial"/>
              <a:buChar char="•"/>
            </a:pPr>
            <a:r>
              <a:rPr lang="de-DE" dirty="0">
                <a:ea typeface="Calibri" panose="020F0502020204030204"/>
                <a:cs typeface="Calibri"/>
              </a:rPr>
              <a:t>Im Vergleich zur Konkurrenz am Aktienmarkt </a:t>
            </a:r>
            <a:r>
              <a:rPr lang="de-DE" b="1" dirty="0">
                <a:ea typeface="Calibri" panose="020F0502020204030204"/>
                <a:cs typeface="Calibri"/>
              </a:rPr>
              <a:t>teuer bewertet</a:t>
            </a:r>
          </a:p>
          <a:p>
            <a:pPr marL="285750" indent="-285750">
              <a:buFont typeface="Arial"/>
              <a:buChar char="•"/>
            </a:pPr>
            <a:endParaRPr lang="de-DE" dirty="0">
              <a:ea typeface="Calibri" panose="020F0502020204030204"/>
              <a:cs typeface="Calibri"/>
            </a:endParaRPr>
          </a:p>
          <a:p>
            <a:pPr marL="285750" indent="-285750">
              <a:buFont typeface="Arial"/>
              <a:buChar char="•"/>
            </a:pPr>
            <a:r>
              <a:rPr lang="de-DE" dirty="0">
                <a:ea typeface="Calibri" panose="020F0502020204030204"/>
                <a:cs typeface="Calibri"/>
              </a:rPr>
              <a:t>Derzeit </a:t>
            </a:r>
            <a:r>
              <a:rPr lang="de-DE" b="1" dirty="0">
                <a:ea typeface="Calibri" panose="020F0502020204030204"/>
                <a:cs typeface="Calibri"/>
              </a:rPr>
              <a:t>geringerer </a:t>
            </a:r>
            <a:r>
              <a:rPr lang="de-DE" b="1" dirty="0" err="1">
                <a:ea typeface="Calibri" panose="020F0502020204030204"/>
                <a:cs typeface="Calibri"/>
              </a:rPr>
              <a:t>Dealflow</a:t>
            </a:r>
            <a:r>
              <a:rPr lang="de-DE" dirty="0">
                <a:ea typeface="Calibri" panose="020F0502020204030204"/>
                <a:cs typeface="Calibri"/>
              </a:rPr>
              <a:t> in </a:t>
            </a:r>
            <a:r>
              <a:rPr lang="de-DE" dirty="0" err="1">
                <a:ea typeface="Calibri" panose="020F0502020204030204"/>
                <a:cs typeface="Calibri"/>
              </a:rPr>
              <a:t>gebührenlastigen</a:t>
            </a:r>
            <a:r>
              <a:rPr lang="de-DE" dirty="0">
                <a:ea typeface="Calibri" panose="020F0502020204030204"/>
                <a:cs typeface="Calibri"/>
              </a:rPr>
              <a:t> Bereichen aufgrund einer abschwächenden Wirtschaft</a:t>
            </a:r>
          </a:p>
          <a:p>
            <a:pPr marL="285750" indent="-285750">
              <a:buFont typeface="Arial"/>
              <a:buChar char="•"/>
            </a:pPr>
            <a:endParaRPr lang="de-DE" dirty="0">
              <a:ea typeface="Calibri" panose="020F0502020204030204"/>
              <a:cs typeface="Calibri"/>
            </a:endParaRPr>
          </a:p>
          <a:p>
            <a:r>
              <a:rPr lang="de-DE" dirty="0">
                <a:ea typeface="Calibri" panose="020F0502020204030204"/>
                <a:cs typeface="Calibri"/>
              </a:rPr>
              <a:t>Zudem erfolgte ein massiver Stellenabbau auch CIO Salisbury verlässt Goldman Sachs Anfang '24. Charttechnisch sehen wir eine Seitwärtsbewegung mit leichtem Abwärtstrend, der sich, unserer Meinung verstärken sollte, wenn keine positiven Änderungen die Bewertung rechtfertigen.</a:t>
            </a:r>
          </a:p>
          <a:p>
            <a:endParaRPr lang="de-DE" dirty="0">
              <a:ea typeface="Calibri" panose="020F0502020204030204"/>
              <a:cs typeface="Calibri"/>
            </a:endParaRPr>
          </a:p>
        </p:txBody>
      </p:sp>
      <p:sp>
        <p:nvSpPr>
          <p:cNvPr id="3" name="Textfeld 2">
            <a:extLst>
              <a:ext uri="{FF2B5EF4-FFF2-40B4-BE49-F238E27FC236}">
                <a16:creationId xmlns:a16="http://schemas.microsoft.com/office/drawing/2014/main" id="{60CD84E4-C8FC-8E8F-4BF9-2C31ECE7ADA4}"/>
              </a:ext>
            </a:extLst>
          </p:cNvPr>
          <p:cNvSpPr txBox="1"/>
          <p:nvPr/>
        </p:nvSpPr>
        <p:spPr>
          <a:xfrm>
            <a:off x="2067358" y="1052176"/>
            <a:ext cx="8442662" cy="461665"/>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de-DE" sz="2400" dirty="0">
                <a:ea typeface="Calibri"/>
                <a:cs typeface="Calibri"/>
              </a:rPr>
              <a:t>Wir sprechen daher eine </a:t>
            </a:r>
            <a:r>
              <a:rPr lang="de-DE" sz="2400" dirty="0">
                <a:solidFill>
                  <a:srgbClr val="FF0000"/>
                </a:solidFill>
                <a:ea typeface="Calibri"/>
                <a:cs typeface="Calibri"/>
              </a:rPr>
              <a:t>Verkaufsempfehlung</a:t>
            </a:r>
            <a:r>
              <a:rPr lang="de-DE" sz="2400" dirty="0">
                <a:solidFill>
                  <a:srgbClr val="00B050"/>
                </a:solidFill>
                <a:ea typeface="Calibri"/>
                <a:cs typeface="Calibri"/>
              </a:rPr>
              <a:t> </a:t>
            </a:r>
            <a:r>
              <a:rPr lang="de-DE" sz="2400" dirty="0">
                <a:ea typeface="Calibri"/>
                <a:cs typeface="Calibri"/>
              </a:rPr>
              <a:t>für die GS Aktie aus</a:t>
            </a:r>
          </a:p>
        </p:txBody>
      </p:sp>
      <p:cxnSp>
        <p:nvCxnSpPr>
          <p:cNvPr id="7" name="Gerader Verbinder 13">
            <a:extLst>
              <a:ext uri="{FF2B5EF4-FFF2-40B4-BE49-F238E27FC236}">
                <a16:creationId xmlns:a16="http://schemas.microsoft.com/office/drawing/2014/main" id="{0AD2E6C5-7711-6B9B-4B67-8A6CC4302F00}"/>
              </a:ext>
            </a:extLst>
          </p:cNvPr>
          <p:cNvCxnSpPr/>
          <p:nvPr/>
        </p:nvCxnSpPr>
        <p:spPr>
          <a:xfrm>
            <a:off x="0" y="702659"/>
            <a:ext cx="12192000" cy="0"/>
          </a:xfrm>
          <a:prstGeom prst="lin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0485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290" y="163589"/>
            <a:ext cx="11430791" cy="539070"/>
          </a:xfrm>
        </p:spPr>
        <p:txBody>
          <a:bodyPr>
            <a:noAutofit/>
          </a:bodyPr>
          <a:lstStyle/>
          <a:p>
            <a:r>
              <a:rPr lang="en-US" sz="2800" dirty="0" err="1">
                <a:latin typeface="Arial"/>
                <a:cs typeface="Arial"/>
              </a:rPr>
              <a:t>Unternehmensüberblick</a:t>
            </a:r>
            <a:endParaRPr lang="de-DE" dirty="0" err="1"/>
          </a:p>
        </p:txBody>
      </p:sp>
      <p:sp>
        <p:nvSpPr>
          <p:cNvPr id="4" name="Rectangle 3"/>
          <p:cNvSpPr/>
          <p:nvPr/>
        </p:nvSpPr>
        <p:spPr>
          <a:xfrm>
            <a:off x="379290" y="960071"/>
            <a:ext cx="5486400" cy="31046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err="1">
                <a:effectLst>
                  <a:outerShdw blurRad="38100" dist="38100" dir="2700000" algn="tl">
                    <a:srgbClr val="000000">
                      <a:alpha val="43137"/>
                    </a:srgbClr>
                  </a:outerShdw>
                </a:effectLst>
                <a:latin typeface="Arial"/>
                <a:ea typeface="Cambria"/>
                <a:cs typeface="Arial"/>
              </a:rPr>
              <a:t>Firmenüberblick</a:t>
            </a:r>
            <a:endParaRPr lang="de-DE" err="1"/>
          </a:p>
        </p:txBody>
      </p:sp>
      <p:sp>
        <p:nvSpPr>
          <p:cNvPr id="5" name="Rectangle 4"/>
          <p:cNvSpPr/>
          <p:nvPr/>
        </p:nvSpPr>
        <p:spPr>
          <a:xfrm>
            <a:off x="6381750" y="960071"/>
            <a:ext cx="5486400" cy="31046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err="1">
                <a:effectLst>
                  <a:outerShdw blurRad="38100" dist="38100" dir="2700000" algn="tl">
                    <a:srgbClr val="000000">
                      <a:alpha val="43137"/>
                    </a:srgbClr>
                  </a:outerShdw>
                </a:effectLst>
                <a:latin typeface="Arial"/>
                <a:ea typeface="Cambria"/>
                <a:cs typeface="Arial"/>
              </a:rPr>
              <a:t>Aktieninformationen</a:t>
            </a:r>
          </a:p>
        </p:txBody>
      </p:sp>
      <p:sp>
        <p:nvSpPr>
          <p:cNvPr id="6" name="Rectangle 5"/>
          <p:cNvSpPr/>
          <p:nvPr/>
        </p:nvSpPr>
        <p:spPr>
          <a:xfrm>
            <a:off x="6323681" y="3566913"/>
            <a:ext cx="5486400" cy="31046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err="1">
                <a:effectLst>
                  <a:outerShdw blurRad="38100" dist="38100" dir="2700000" algn="tl">
                    <a:srgbClr val="000000">
                      <a:alpha val="43137"/>
                    </a:srgbClr>
                  </a:outerShdw>
                </a:effectLst>
                <a:latin typeface="Arial" panose="020B0604020202020204" pitchFamily="34" charset="0"/>
                <a:ea typeface="Cambria" panose="02040503050406030204" pitchFamily="18" charset="0"/>
                <a:cs typeface="Arial" panose="020B0604020202020204" pitchFamily="34" charset="0"/>
              </a:rPr>
              <a:t>Entwicklung</a:t>
            </a:r>
            <a:r>
              <a:rPr lang="en-US">
                <a:effectLst>
                  <a:outerShdw blurRad="38100" dist="38100" dir="2700000" algn="tl">
                    <a:srgbClr val="000000">
                      <a:alpha val="43137"/>
                    </a:srgbClr>
                  </a:outerShdw>
                </a:effectLst>
                <a:latin typeface="Arial" panose="020B0604020202020204" pitchFamily="34" charset="0"/>
                <a:ea typeface="Cambria" panose="02040503050406030204" pitchFamily="18" charset="0"/>
                <a:cs typeface="Arial" panose="020B0604020202020204" pitchFamily="34" charset="0"/>
              </a:rPr>
              <a:t> der </a:t>
            </a:r>
            <a:r>
              <a:rPr lang="en-US" err="1">
                <a:effectLst>
                  <a:outerShdw blurRad="38100" dist="38100" dir="2700000" algn="tl">
                    <a:srgbClr val="000000">
                      <a:alpha val="43137"/>
                    </a:srgbClr>
                  </a:outerShdw>
                </a:effectLst>
                <a:latin typeface="Arial" panose="020B0604020202020204" pitchFamily="34" charset="0"/>
                <a:ea typeface="Cambria" panose="02040503050406030204" pitchFamily="18" charset="0"/>
                <a:cs typeface="Arial" panose="020B0604020202020204" pitchFamily="34" charset="0"/>
              </a:rPr>
              <a:t>Aktie</a:t>
            </a:r>
            <a:r>
              <a:rPr lang="en-US">
                <a:effectLst>
                  <a:outerShdw blurRad="38100" dist="38100" dir="2700000" algn="tl">
                    <a:srgbClr val="000000">
                      <a:alpha val="43137"/>
                    </a:srgbClr>
                  </a:outerShdw>
                </a:effectLst>
                <a:latin typeface="Arial" panose="020B0604020202020204" pitchFamily="34" charset="0"/>
                <a:ea typeface="Cambria" panose="02040503050406030204" pitchFamily="18" charset="0"/>
                <a:cs typeface="Arial" panose="020B0604020202020204" pitchFamily="34" charset="0"/>
              </a:rPr>
              <a:t> </a:t>
            </a:r>
          </a:p>
        </p:txBody>
      </p:sp>
      <p:sp>
        <p:nvSpPr>
          <p:cNvPr id="8" name="Rectangle 7"/>
          <p:cNvSpPr/>
          <p:nvPr/>
        </p:nvSpPr>
        <p:spPr>
          <a:xfrm>
            <a:off x="379290" y="3566913"/>
            <a:ext cx="5486400" cy="31046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de-DE">
                <a:effectLst>
                  <a:outerShdw blurRad="38100" dist="38100" dir="2700000" algn="tl">
                    <a:srgbClr val="000000">
                      <a:alpha val="43137"/>
                    </a:srgbClr>
                  </a:outerShdw>
                </a:effectLst>
                <a:latin typeface="Arial"/>
                <a:ea typeface="Cambria"/>
                <a:cs typeface="Arial"/>
              </a:rPr>
              <a:t>Geographische Aufteilung</a:t>
            </a:r>
            <a:endParaRPr lang="de-DE">
              <a:effectLst>
                <a:outerShdw blurRad="38100" dist="38100" dir="2700000" algn="tl">
                  <a:srgbClr val="000000">
                    <a:alpha val="43137"/>
                  </a:srgbClr>
                </a:outerShdw>
              </a:effectLst>
              <a:latin typeface="Arial" panose="020B0604020202020204" pitchFamily="34" charset="0"/>
              <a:ea typeface="Cambria" panose="02040503050406030204" pitchFamily="18" charset="0"/>
              <a:cs typeface="Arial" panose="020B0604020202020204" pitchFamily="34" charset="0"/>
            </a:endParaRPr>
          </a:p>
        </p:txBody>
      </p:sp>
      <p:sp>
        <p:nvSpPr>
          <p:cNvPr id="3" name="Rectangle 2">
            <a:extLst>
              <a:ext uri="{FF2B5EF4-FFF2-40B4-BE49-F238E27FC236}">
                <a16:creationId xmlns:a16="http://schemas.microsoft.com/office/drawing/2014/main" id="{7A998DAB-A87D-4755-6761-98321522D086}"/>
              </a:ext>
            </a:extLst>
          </p:cNvPr>
          <p:cNvSpPr/>
          <p:nvPr/>
        </p:nvSpPr>
        <p:spPr>
          <a:xfrm>
            <a:off x="379290" y="1422936"/>
            <a:ext cx="5486400" cy="22607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de-AT" sz="1400">
                <a:solidFill>
                  <a:schemeClr val="tx1"/>
                </a:solidFill>
              </a:rPr>
              <a:t>On Semiconductors ist ein weltweit führender Halbleiter, Zulieferer und Hersteller von Elektronik-Chips</a:t>
            </a:r>
          </a:p>
          <a:p>
            <a:pPr marL="285750" indent="-285750">
              <a:buFont typeface="Arial" panose="020B0604020202020204" pitchFamily="34" charset="0"/>
              <a:buChar char="•"/>
            </a:pPr>
            <a:r>
              <a:rPr lang="de-AT" sz="1400">
                <a:solidFill>
                  <a:schemeClr val="tx1"/>
                </a:solidFill>
              </a:rPr>
              <a:t>Das Unternehmen lässt sich in drei Betriebsbereiche einteilen: Power Solutions Group, </a:t>
            </a:r>
            <a:r>
              <a:rPr lang="de-AT" sz="1400" err="1">
                <a:solidFill>
                  <a:schemeClr val="tx1"/>
                </a:solidFill>
              </a:rPr>
              <a:t>Advanced</a:t>
            </a:r>
            <a:r>
              <a:rPr lang="de-AT" sz="1400">
                <a:solidFill>
                  <a:schemeClr val="tx1"/>
                </a:solidFill>
              </a:rPr>
              <a:t> Solutions Group und Intelligent </a:t>
            </a:r>
            <a:r>
              <a:rPr lang="de-AT" sz="1400" err="1">
                <a:solidFill>
                  <a:schemeClr val="tx1"/>
                </a:solidFill>
              </a:rPr>
              <a:t>Sensing</a:t>
            </a:r>
            <a:r>
              <a:rPr lang="de-AT" sz="1400">
                <a:solidFill>
                  <a:schemeClr val="tx1"/>
                </a:solidFill>
              </a:rPr>
              <a:t> Group</a:t>
            </a:r>
          </a:p>
          <a:p>
            <a:pPr marL="285750" indent="-285750">
              <a:buFont typeface="Arial" panose="020B0604020202020204" pitchFamily="34" charset="0"/>
              <a:buChar char="•"/>
            </a:pPr>
            <a:r>
              <a:rPr lang="de-AT" sz="1400">
                <a:solidFill>
                  <a:schemeClr val="tx1"/>
                </a:solidFill>
              </a:rPr>
              <a:t>Die Hauptmärkte in welchen ON tätig ist, die Autoindustrie, Fertigungsindustrie und die restlichen Märkte wie: Cloud-Computing, 5G, Grafikarten</a:t>
            </a:r>
          </a:p>
        </p:txBody>
      </p:sp>
      <p:graphicFrame>
        <p:nvGraphicFramePr>
          <p:cNvPr id="10" name="Table 9">
            <a:extLst>
              <a:ext uri="{FF2B5EF4-FFF2-40B4-BE49-F238E27FC236}">
                <a16:creationId xmlns:a16="http://schemas.microsoft.com/office/drawing/2014/main" id="{31AC13E8-2CC5-F57B-4F00-F8912CD3F8E8}"/>
              </a:ext>
            </a:extLst>
          </p:cNvPr>
          <p:cNvGraphicFramePr>
            <a:graphicFrameLocks noGrp="1"/>
          </p:cNvGraphicFramePr>
          <p:nvPr>
            <p:extLst>
              <p:ext uri="{D42A27DB-BD31-4B8C-83A1-F6EECF244321}">
                <p14:modId xmlns:p14="http://schemas.microsoft.com/office/powerpoint/2010/main" val="683074145"/>
              </p:ext>
            </p:extLst>
          </p:nvPr>
        </p:nvGraphicFramePr>
        <p:xfrm>
          <a:off x="7927975" y="1422936"/>
          <a:ext cx="2630488" cy="1958139"/>
        </p:xfrm>
        <a:graphic>
          <a:graphicData uri="http://schemas.openxmlformats.org/drawingml/2006/table">
            <a:tbl>
              <a:tblPr>
                <a:tableStyleId>{5C22544A-7EE6-4342-B048-85BDC9FD1C3A}</a:tableStyleId>
              </a:tblPr>
              <a:tblGrid>
                <a:gridCol w="1628775">
                  <a:extLst>
                    <a:ext uri="{9D8B030D-6E8A-4147-A177-3AD203B41FA5}">
                      <a16:colId xmlns:a16="http://schemas.microsoft.com/office/drawing/2014/main" val="3311001154"/>
                    </a:ext>
                  </a:extLst>
                </a:gridCol>
                <a:gridCol w="1001713">
                  <a:extLst>
                    <a:ext uri="{9D8B030D-6E8A-4147-A177-3AD203B41FA5}">
                      <a16:colId xmlns:a16="http://schemas.microsoft.com/office/drawing/2014/main" val="1632707254"/>
                    </a:ext>
                  </a:extLst>
                </a:gridCol>
              </a:tblGrid>
              <a:tr h="226122">
                <a:tc>
                  <a:txBody>
                    <a:bodyPr/>
                    <a:lstStyle/>
                    <a:p>
                      <a:pPr algn="l" fontAlgn="b"/>
                      <a:r>
                        <a:rPr lang="en-US" sz="1200" u="none" strike="noStrike">
                          <a:effectLst/>
                        </a:rPr>
                        <a:t>Ticker </a:t>
                      </a:r>
                      <a:endParaRPr lang="en-US" sz="1200" b="1"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US" sz="1200" u="none" strike="noStrike">
                          <a:effectLst/>
                        </a:rPr>
                        <a:t>ON</a:t>
                      </a:r>
                      <a:endParaRPr lang="en-US" sz="1200" b="1"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3661699195"/>
                  </a:ext>
                </a:extLst>
              </a:tr>
              <a:tr h="226122">
                <a:tc>
                  <a:txBody>
                    <a:bodyPr/>
                    <a:lstStyle/>
                    <a:p>
                      <a:pPr algn="l" fontAlgn="b"/>
                      <a:r>
                        <a:rPr lang="en-US" sz="1200" u="none" strike="noStrike">
                          <a:effectLst/>
                        </a:rPr>
                        <a:t>Date</a:t>
                      </a:r>
                      <a:endParaRPr lang="en-US" sz="12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AT" sz="1200" u="none" strike="noStrike">
                          <a:effectLst/>
                        </a:rPr>
                        <a:t>24/08/2023</a:t>
                      </a:r>
                      <a:endParaRPr lang="en-AT" sz="12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3537519041"/>
                  </a:ext>
                </a:extLst>
              </a:tr>
              <a:tr h="226122">
                <a:tc>
                  <a:txBody>
                    <a:bodyPr/>
                    <a:lstStyle/>
                    <a:p>
                      <a:pPr algn="l" fontAlgn="b"/>
                      <a:r>
                        <a:rPr lang="en-US" sz="1200" u="none" strike="noStrike">
                          <a:effectLst/>
                        </a:rPr>
                        <a:t>Price (Dollar)</a:t>
                      </a:r>
                      <a:endParaRPr lang="en-US" sz="12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AT" sz="1200" u="none" strike="noStrike">
                          <a:effectLst/>
                        </a:rPr>
                        <a:t>89,96</a:t>
                      </a:r>
                      <a:endParaRPr lang="en-AT" sz="12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6406906"/>
                  </a:ext>
                </a:extLst>
              </a:tr>
              <a:tr h="226122">
                <a:tc>
                  <a:txBody>
                    <a:bodyPr/>
                    <a:lstStyle/>
                    <a:p>
                      <a:pPr algn="l" fontAlgn="b"/>
                      <a:r>
                        <a:rPr lang="en-US" sz="1200" u="none" strike="noStrike">
                          <a:effectLst/>
                        </a:rPr>
                        <a:t>Market Cap (</a:t>
                      </a:r>
                      <a:r>
                        <a:rPr lang="en-US" sz="1200" u="none" strike="noStrike" err="1">
                          <a:effectLst/>
                        </a:rPr>
                        <a:t>Mrd</a:t>
                      </a:r>
                      <a:r>
                        <a:rPr lang="en-US" sz="1200" u="none" strike="noStrike">
                          <a:effectLst/>
                        </a:rPr>
                        <a:t>. Dollar) </a:t>
                      </a:r>
                      <a:endParaRPr lang="en-US" sz="12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AT" sz="1200" u="none" strike="noStrike">
                          <a:effectLst/>
                        </a:rPr>
                        <a:t>38,851</a:t>
                      </a:r>
                      <a:r>
                        <a:rPr lang="en-GB" sz="1200" u="none" strike="noStrike">
                          <a:effectLst/>
                        </a:rPr>
                        <a:t> </a:t>
                      </a:r>
                      <a:endParaRPr lang="en-AT" sz="12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336690109"/>
                  </a:ext>
                </a:extLst>
              </a:tr>
              <a:tr h="226122">
                <a:tc>
                  <a:txBody>
                    <a:bodyPr/>
                    <a:lstStyle/>
                    <a:p>
                      <a:pPr algn="l" fontAlgn="b"/>
                      <a:r>
                        <a:rPr lang="en-US" sz="1200" u="none" strike="noStrike">
                          <a:effectLst/>
                        </a:rPr>
                        <a:t>52 Week High/Low (Dollar)</a:t>
                      </a:r>
                      <a:endParaRPr lang="en-US" sz="12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AT" sz="1200" u="none" strike="noStrike">
                          <a:effectLst/>
                        </a:rPr>
                        <a:t>111,35 - 54,93</a:t>
                      </a:r>
                      <a:endParaRPr lang="en-AT" sz="12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3388222910"/>
                  </a:ext>
                </a:extLst>
              </a:tr>
              <a:tr h="226122">
                <a:tc>
                  <a:txBody>
                    <a:bodyPr/>
                    <a:lstStyle/>
                    <a:p>
                      <a:pPr algn="l" fontAlgn="b"/>
                      <a:r>
                        <a:rPr lang="en-US" sz="1200" u="none" strike="noStrike">
                          <a:effectLst/>
                        </a:rPr>
                        <a:t>EPS</a:t>
                      </a:r>
                      <a:endParaRPr lang="en-US" sz="12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AT" sz="1200" u="none" strike="noStrike">
                          <a:effectLst/>
                        </a:rPr>
                        <a:t>4,41</a:t>
                      </a:r>
                      <a:endParaRPr lang="en-AT" sz="12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3603525971"/>
                  </a:ext>
                </a:extLst>
              </a:tr>
              <a:tr h="226122">
                <a:tc>
                  <a:txBody>
                    <a:bodyPr/>
                    <a:lstStyle/>
                    <a:p>
                      <a:pPr algn="l" fontAlgn="b"/>
                      <a:r>
                        <a:rPr lang="en-US" sz="1200" u="none" strike="noStrike">
                          <a:effectLst/>
                        </a:rPr>
                        <a:t>P/E Ratio</a:t>
                      </a:r>
                      <a:endParaRPr lang="en-US" sz="12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AT" sz="1200" u="none" strike="noStrike">
                          <a:effectLst/>
                        </a:rPr>
                        <a:t>20,5</a:t>
                      </a:r>
                      <a:endParaRPr lang="en-AT" sz="12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621697353"/>
                  </a:ext>
                </a:extLst>
              </a:tr>
              <a:tr h="226122">
                <a:tc>
                  <a:txBody>
                    <a:bodyPr/>
                    <a:lstStyle/>
                    <a:p>
                      <a:pPr algn="l" fontAlgn="b"/>
                      <a:r>
                        <a:rPr lang="en-US" sz="1200" u="none" strike="noStrike">
                          <a:effectLst/>
                        </a:rPr>
                        <a:t>Beta </a:t>
                      </a:r>
                      <a:endParaRPr lang="en-US" sz="12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AT" sz="1200" u="none" strike="noStrike">
                          <a:effectLst/>
                        </a:rPr>
                        <a:t>1,75</a:t>
                      </a:r>
                      <a:endParaRPr lang="en-AT" sz="12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2069212474"/>
                  </a:ext>
                </a:extLst>
              </a:tr>
            </a:tbl>
          </a:graphicData>
        </a:graphic>
      </p:graphicFrame>
      <p:graphicFrame>
        <p:nvGraphicFramePr>
          <p:cNvPr id="11" name="Chart 10">
            <a:extLst>
              <a:ext uri="{FF2B5EF4-FFF2-40B4-BE49-F238E27FC236}">
                <a16:creationId xmlns:a16="http://schemas.microsoft.com/office/drawing/2014/main" id="{26573F34-F994-A666-D0A1-9879B1F0989C}"/>
              </a:ext>
            </a:extLst>
          </p:cNvPr>
          <p:cNvGraphicFramePr>
            <a:graphicFrameLocks/>
          </p:cNvGraphicFramePr>
          <p:nvPr>
            <p:extLst>
              <p:ext uri="{D42A27DB-BD31-4B8C-83A1-F6EECF244321}">
                <p14:modId xmlns:p14="http://schemas.microsoft.com/office/powerpoint/2010/main" val="3755716418"/>
              </p:ext>
            </p:extLst>
          </p:nvPr>
        </p:nvGraphicFramePr>
        <p:xfrm>
          <a:off x="836490" y="3877376"/>
          <a:ext cx="4572000" cy="2743200"/>
        </p:xfrm>
        <a:graphic>
          <a:graphicData uri="http://schemas.openxmlformats.org/drawingml/2006/chart">
            <c:chart xmlns:c="http://schemas.openxmlformats.org/drawingml/2006/chart" xmlns:r="http://schemas.openxmlformats.org/officeDocument/2006/relationships" r:id="rId2"/>
          </a:graphicData>
        </a:graphic>
      </p:graphicFrame>
      <p:cxnSp>
        <p:nvCxnSpPr>
          <p:cNvPr id="12" name="Gerader Verbinder 11">
            <a:extLst>
              <a:ext uri="{FF2B5EF4-FFF2-40B4-BE49-F238E27FC236}">
                <a16:creationId xmlns:a16="http://schemas.microsoft.com/office/drawing/2014/main" id="{A66023FA-F697-0C7C-56C0-59C9E11D604D}"/>
              </a:ext>
            </a:extLst>
          </p:cNvPr>
          <p:cNvCxnSpPr/>
          <p:nvPr/>
        </p:nvCxnSpPr>
        <p:spPr>
          <a:xfrm>
            <a:off x="0" y="702659"/>
            <a:ext cx="12192000" cy="0"/>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9" name="Chart 6">
            <a:extLst>
              <a:ext uri="{FF2B5EF4-FFF2-40B4-BE49-F238E27FC236}">
                <a16:creationId xmlns:a16="http://schemas.microsoft.com/office/drawing/2014/main" id="{4F36B946-DECE-4D7D-881A-429F8439C5A4}"/>
              </a:ext>
            </a:extLst>
          </p:cNvPr>
          <p:cNvGraphicFramePr>
            <a:graphicFrameLocks/>
          </p:cNvGraphicFramePr>
          <p:nvPr>
            <p:extLst>
              <p:ext uri="{D42A27DB-BD31-4B8C-83A1-F6EECF244321}">
                <p14:modId xmlns:p14="http://schemas.microsoft.com/office/powerpoint/2010/main" val="2850578031"/>
              </p:ext>
            </p:extLst>
          </p:nvPr>
        </p:nvGraphicFramePr>
        <p:xfrm>
          <a:off x="6786555" y="3958507"/>
          <a:ext cx="4560652" cy="27359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52804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77A4DC9-C8AF-F31E-8CCC-728FF1C5A923}"/>
              </a:ext>
            </a:extLst>
          </p:cNvPr>
          <p:cNvSpPr txBox="1">
            <a:spLocks/>
          </p:cNvSpPr>
          <p:nvPr/>
        </p:nvSpPr>
        <p:spPr>
          <a:xfrm>
            <a:off x="379290" y="163589"/>
            <a:ext cx="11430791" cy="53907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a:latin typeface="Arial" panose="020B0604020202020204" pitchFamily="34" charset="0"/>
                <a:cs typeface="Arial" panose="020B0604020202020204" pitchFamily="34" charset="0"/>
              </a:rPr>
              <a:t>Business Model Canvas</a:t>
            </a:r>
          </a:p>
        </p:txBody>
      </p:sp>
      <p:sp>
        <p:nvSpPr>
          <p:cNvPr id="4" name="Rectangle 3">
            <a:extLst>
              <a:ext uri="{FF2B5EF4-FFF2-40B4-BE49-F238E27FC236}">
                <a16:creationId xmlns:a16="http://schemas.microsoft.com/office/drawing/2014/main" id="{A772434A-A6ED-2EF0-421B-CC7573E92D65}"/>
              </a:ext>
            </a:extLst>
          </p:cNvPr>
          <p:cNvSpPr/>
          <p:nvPr/>
        </p:nvSpPr>
        <p:spPr>
          <a:xfrm>
            <a:off x="182880" y="763273"/>
            <a:ext cx="2321766" cy="46076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en-GB" sz="160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160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Digi-Key</a:t>
            </a:r>
          </a:p>
          <a:p>
            <a:pPr marL="285750" indent="-285750">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Farnell</a:t>
            </a:r>
          </a:p>
          <a:p>
            <a:pPr marL="285750" indent="-285750">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Chip one Stop</a:t>
            </a:r>
          </a:p>
          <a:p>
            <a:pPr marL="285750" indent="-285750">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IBM </a:t>
            </a:r>
          </a:p>
          <a:p>
            <a:pPr marL="285750" indent="-285750">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Hua Hong Semiconductor</a:t>
            </a:r>
          </a:p>
          <a:p>
            <a:pPr marL="285750" indent="-285750">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Samsung</a:t>
            </a:r>
            <a:endParaRPr lang="de-DE" sz="1600">
              <a:solidFill>
                <a:schemeClr val="tx1"/>
              </a:solidFill>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58C4F1AC-4446-263B-C0CA-E184692A24CA}"/>
              </a:ext>
            </a:extLst>
          </p:cNvPr>
          <p:cNvSpPr/>
          <p:nvPr/>
        </p:nvSpPr>
        <p:spPr>
          <a:xfrm>
            <a:off x="182878" y="763273"/>
            <a:ext cx="2321765" cy="478152"/>
          </a:xfrm>
          <a:prstGeom prst="rect">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1600" err="1">
                <a:cs typeface="Calibri"/>
              </a:rPr>
              <a:t>Hauptpartner</a:t>
            </a:r>
          </a:p>
        </p:txBody>
      </p:sp>
      <p:grpSp>
        <p:nvGrpSpPr>
          <p:cNvPr id="27" name="Group 26">
            <a:extLst>
              <a:ext uri="{FF2B5EF4-FFF2-40B4-BE49-F238E27FC236}">
                <a16:creationId xmlns:a16="http://schemas.microsoft.com/office/drawing/2014/main" id="{F336D695-D8B4-33CA-E6A3-0FD081A2D8C8}"/>
              </a:ext>
            </a:extLst>
          </p:cNvPr>
          <p:cNvGrpSpPr/>
          <p:nvPr/>
        </p:nvGrpSpPr>
        <p:grpSpPr>
          <a:xfrm>
            <a:off x="4876754" y="763273"/>
            <a:ext cx="2372108" cy="4607624"/>
            <a:chOff x="5600537" y="763274"/>
            <a:chExt cx="2415547" cy="4351338"/>
          </a:xfrm>
        </p:grpSpPr>
        <p:sp>
          <p:nvSpPr>
            <p:cNvPr id="15" name="Rectangle 14">
              <a:extLst>
                <a:ext uri="{FF2B5EF4-FFF2-40B4-BE49-F238E27FC236}">
                  <a16:creationId xmlns:a16="http://schemas.microsoft.com/office/drawing/2014/main" id="{AC0182C9-8EB1-BFFA-D2CA-D7497000B6F1}"/>
                </a:ext>
              </a:extLst>
            </p:cNvPr>
            <p:cNvSpPr/>
            <p:nvPr/>
          </p:nvSpPr>
          <p:spPr>
            <a:xfrm>
              <a:off x="5600537" y="763274"/>
              <a:ext cx="2415547" cy="43513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en-GB" sz="1600">
                <a:solidFill>
                  <a:schemeClr val="tx1"/>
                </a:solidFill>
              </a:endParaRPr>
            </a:p>
            <a:p>
              <a:pPr marL="285750" indent="-285750">
                <a:buFont typeface="Arial" panose="020B0604020202020204" pitchFamily="34" charset="0"/>
                <a:buChar char="•"/>
              </a:pPr>
              <a:endParaRPr lang="en-GB" sz="1600">
                <a:solidFill>
                  <a:schemeClr val="tx1"/>
                </a:solidFill>
              </a:endParaRPr>
            </a:p>
            <a:p>
              <a:pPr marL="285750" indent="-285750">
                <a:buFont typeface="Arial" panose="020B0604020202020204" pitchFamily="34" charset="0"/>
                <a:buChar char="•"/>
              </a:pPr>
              <a:r>
                <a:rPr lang="de-DE" sz="1600">
                  <a:solidFill>
                    <a:schemeClr val="tx1"/>
                  </a:solidFill>
                </a:rPr>
                <a:t>Energie sparende Halbleiter</a:t>
              </a:r>
            </a:p>
            <a:p>
              <a:pPr marL="285750" indent="-285750">
                <a:buFont typeface="Arial" panose="020B0604020202020204" pitchFamily="34" charset="0"/>
                <a:buChar char="•"/>
              </a:pPr>
              <a:r>
                <a:rPr lang="de-DE" sz="1600">
                  <a:solidFill>
                    <a:schemeClr val="tx1"/>
                  </a:solidFill>
                </a:rPr>
                <a:t>Kosteneffizienz</a:t>
              </a:r>
            </a:p>
            <a:p>
              <a:pPr marL="285750" indent="-285750">
                <a:buFont typeface="Arial" panose="020B0604020202020204" pitchFamily="34" charset="0"/>
                <a:buChar char="•"/>
              </a:pPr>
              <a:r>
                <a:rPr lang="de-DE" sz="1600">
                  <a:solidFill>
                    <a:schemeClr val="tx1"/>
                  </a:solidFill>
                </a:rPr>
                <a:t>Innovation </a:t>
              </a:r>
            </a:p>
            <a:p>
              <a:pPr marL="285750" indent="-285750">
                <a:buFont typeface="Arial" panose="020B0604020202020204" pitchFamily="34" charset="0"/>
                <a:buChar char="•"/>
              </a:pPr>
              <a:r>
                <a:rPr lang="de-DE" sz="1600">
                  <a:solidFill>
                    <a:schemeClr val="tx1"/>
                  </a:solidFill>
                </a:rPr>
                <a:t>Qualität </a:t>
              </a:r>
            </a:p>
            <a:p>
              <a:pPr marL="285750" indent="-285750">
                <a:buFont typeface="Arial" panose="020B0604020202020204" pitchFamily="34" charset="0"/>
                <a:buChar char="•"/>
              </a:pPr>
              <a:r>
                <a:rPr lang="de-DE" sz="1600">
                  <a:solidFill>
                    <a:schemeClr val="tx1"/>
                  </a:solidFill>
                </a:rPr>
                <a:t>Support </a:t>
              </a:r>
            </a:p>
          </p:txBody>
        </p:sp>
        <p:sp>
          <p:nvSpPr>
            <p:cNvPr id="16" name="Rectangle 15">
              <a:extLst>
                <a:ext uri="{FF2B5EF4-FFF2-40B4-BE49-F238E27FC236}">
                  <a16:creationId xmlns:a16="http://schemas.microsoft.com/office/drawing/2014/main" id="{AA304053-3C26-2736-50CB-13C4D460842F}"/>
                </a:ext>
              </a:extLst>
            </p:cNvPr>
            <p:cNvSpPr/>
            <p:nvPr/>
          </p:nvSpPr>
          <p:spPr>
            <a:xfrm>
              <a:off x="5600537" y="763274"/>
              <a:ext cx="2415547" cy="451556"/>
            </a:xfrm>
            <a:prstGeom prst="rect">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a:t>Value Proposition</a:t>
              </a:r>
              <a:endParaRPr lang="en-AT" sz="1600"/>
            </a:p>
          </p:txBody>
        </p:sp>
      </p:grpSp>
      <p:sp>
        <p:nvSpPr>
          <p:cNvPr id="12" name="Rectangle 11">
            <a:extLst>
              <a:ext uri="{FF2B5EF4-FFF2-40B4-BE49-F238E27FC236}">
                <a16:creationId xmlns:a16="http://schemas.microsoft.com/office/drawing/2014/main" id="{994D4553-0150-D693-6C82-E065BF69CBCE}"/>
              </a:ext>
            </a:extLst>
          </p:cNvPr>
          <p:cNvSpPr/>
          <p:nvPr/>
        </p:nvSpPr>
        <p:spPr>
          <a:xfrm>
            <a:off x="2504647" y="763273"/>
            <a:ext cx="2372108" cy="46076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en-GB"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r>
              <a:rPr lang="de-DE" sz="1600">
                <a:solidFill>
                  <a:schemeClr val="tx1"/>
                </a:solidFill>
              </a:rPr>
              <a:t>Forschung und Entwicklung (R&amp;D)</a:t>
            </a:r>
          </a:p>
          <a:p>
            <a:pPr marL="285750" indent="-285750">
              <a:buFont typeface="Arial" panose="020B0604020202020204" pitchFamily="34" charset="0"/>
              <a:buChar char="•"/>
            </a:pPr>
            <a:r>
              <a:rPr lang="de-DE" sz="1600">
                <a:solidFill>
                  <a:schemeClr val="tx1"/>
                </a:solidFill>
              </a:rPr>
              <a:t>Produktion</a:t>
            </a:r>
          </a:p>
          <a:p>
            <a:pPr marL="285750" indent="-285750">
              <a:buFont typeface="Arial" panose="020B0604020202020204" pitchFamily="34" charset="0"/>
              <a:buChar char="•"/>
            </a:pPr>
            <a:r>
              <a:rPr lang="de-DE" sz="1600">
                <a:solidFill>
                  <a:schemeClr val="tx1"/>
                </a:solidFill>
              </a:rPr>
              <a:t>Vertrieb &amp; Marketing</a:t>
            </a:r>
          </a:p>
          <a:p>
            <a:pPr marL="285750" indent="-285750">
              <a:buFont typeface="Arial" panose="020B0604020202020204" pitchFamily="34" charset="0"/>
              <a:buChar char="•"/>
            </a:pPr>
            <a:r>
              <a:rPr lang="de-DE" sz="1600">
                <a:solidFill>
                  <a:schemeClr val="tx1"/>
                </a:solidFill>
              </a:rPr>
              <a:t>Qualitätskontrolle</a:t>
            </a:r>
          </a:p>
          <a:p>
            <a:endParaRPr lang="de-DE" sz="1600">
              <a:solidFill>
                <a:schemeClr val="tx1"/>
              </a:solidFill>
            </a:endParaRPr>
          </a:p>
          <a:p>
            <a:endParaRPr lang="de-DE" sz="1600">
              <a:solidFill>
                <a:schemeClr val="tx1"/>
              </a:solidFill>
            </a:endParaRPr>
          </a:p>
          <a:p>
            <a:endParaRPr lang="de-DE" sz="1600">
              <a:solidFill>
                <a:schemeClr val="tx1"/>
              </a:solidFill>
            </a:endParaRPr>
          </a:p>
          <a:p>
            <a:pPr marL="285750" indent="-285750">
              <a:buFont typeface="Arial" panose="020B0604020202020204" pitchFamily="34" charset="0"/>
              <a:buChar char="•"/>
            </a:pPr>
            <a:r>
              <a:rPr lang="de-DE" sz="1600">
                <a:solidFill>
                  <a:schemeClr val="tx1"/>
                </a:solidFill>
              </a:rPr>
              <a:t>Fertigungsstätten</a:t>
            </a:r>
          </a:p>
          <a:p>
            <a:pPr marL="285750" indent="-285750">
              <a:buFont typeface="Arial" panose="020B0604020202020204" pitchFamily="34" charset="0"/>
              <a:buChar char="•"/>
            </a:pPr>
            <a:r>
              <a:rPr lang="de-DE" sz="1600">
                <a:solidFill>
                  <a:schemeClr val="tx1"/>
                </a:solidFill>
              </a:rPr>
              <a:t>Forschungskapazitäten</a:t>
            </a:r>
          </a:p>
          <a:p>
            <a:pPr marL="285750" indent="-285750">
              <a:buFont typeface="Arial" panose="020B0604020202020204" pitchFamily="34" charset="0"/>
              <a:buChar char="•"/>
            </a:pPr>
            <a:r>
              <a:rPr lang="de-DE" sz="1600">
                <a:solidFill>
                  <a:schemeClr val="tx1"/>
                </a:solidFill>
              </a:rPr>
              <a:t>Talent </a:t>
            </a:r>
          </a:p>
          <a:p>
            <a:pPr marL="285750" indent="-285750">
              <a:buFont typeface="Arial" panose="020B0604020202020204" pitchFamily="34" charset="0"/>
              <a:buChar char="•"/>
            </a:pPr>
            <a:r>
              <a:rPr lang="de-DE" sz="1600">
                <a:solidFill>
                  <a:schemeClr val="tx1"/>
                </a:solidFill>
              </a:rPr>
              <a:t>Patente</a:t>
            </a:r>
          </a:p>
          <a:p>
            <a:pPr marL="285750" indent="-285750">
              <a:buFont typeface="Arial" panose="020B0604020202020204" pitchFamily="34" charset="0"/>
              <a:buChar char="•"/>
            </a:pPr>
            <a:r>
              <a:rPr lang="de-DE" sz="1600">
                <a:solidFill>
                  <a:schemeClr val="tx1"/>
                </a:solidFill>
              </a:rPr>
              <a:t>Finanziellen Ressourcen</a:t>
            </a:r>
          </a:p>
          <a:p>
            <a:pPr marL="285750" indent="-285750">
              <a:buFont typeface="Arial" panose="020B0604020202020204" pitchFamily="34" charset="0"/>
              <a:buChar char="•"/>
            </a:pPr>
            <a:r>
              <a:rPr lang="de-DE" sz="1600">
                <a:solidFill>
                  <a:schemeClr val="tx1"/>
                </a:solidFill>
              </a:rPr>
              <a:t>IT Infrastruktur </a:t>
            </a:r>
          </a:p>
          <a:p>
            <a:pPr marL="285750" indent="-285750">
              <a:buFont typeface="Arial" panose="020B0604020202020204" pitchFamily="34" charset="0"/>
              <a:buChar char="•"/>
            </a:pPr>
            <a:r>
              <a:rPr lang="de-DE" sz="1600">
                <a:solidFill>
                  <a:schemeClr val="tx1"/>
                </a:solidFill>
              </a:rPr>
              <a:t>Brand Image </a:t>
            </a: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en-GB" sz="1600">
              <a:solidFill>
                <a:schemeClr val="tx1"/>
              </a:solidFill>
            </a:endParaRPr>
          </a:p>
          <a:p>
            <a:pPr marL="285750" indent="-285750">
              <a:buFont typeface="Arial" panose="020B0604020202020204" pitchFamily="34" charset="0"/>
              <a:buChar char="•"/>
            </a:pPr>
            <a:endParaRPr lang="en-GB" sz="1600">
              <a:solidFill>
                <a:schemeClr val="tx1"/>
              </a:solidFill>
            </a:endParaRPr>
          </a:p>
        </p:txBody>
      </p:sp>
      <p:sp>
        <p:nvSpPr>
          <p:cNvPr id="13" name="Rectangle 12">
            <a:extLst>
              <a:ext uri="{FF2B5EF4-FFF2-40B4-BE49-F238E27FC236}">
                <a16:creationId xmlns:a16="http://schemas.microsoft.com/office/drawing/2014/main" id="{869F5026-1E08-AE2A-018C-70254DB70EF5}"/>
              </a:ext>
            </a:extLst>
          </p:cNvPr>
          <p:cNvSpPr/>
          <p:nvPr/>
        </p:nvSpPr>
        <p:spPr>
          <a:xfrm>
            <a:off x="2504646" y="763273"/>
            <a:ext cx="2372108" cy="478152"/>
          </a:xfrm>
          <a:prstGeom prst="rect">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1600" err="1"/>
              <a:t>Hauptaktivitäten</a:t>
            </a:r>
            <a:endParaRPr lang="de-DE" err="1"/>
          </a:p>
        </p:txBody>
      </p:sp>
      <p:sp>
        <p:nvSpPr>
          <p:cNvPr id="22" name="Rectangle 21">
            <a:extLst>
              <a:ext uri="{FF2B5EF4-FFF2-40B4-BE49-F238E27FC236}">
                <a16:creationId xmlns:a16="http://schemas.microsoft.com/office/drawing/2014/main" id="{2771522B-A090-522F-18B6-2B6B4050613E}"/>
              </a:ext>
            </a:extLst>
          </p:cNvPr>
          <p:cNvSpPr/>
          <p:nvPr/>
        </p:nvSpPr>
        <p:spPr>
          <a:xfrm>
            <a:off x="2504643" y="2689876"/>
            <a:ext cx="2372108" cy="478152"/>
          </a:xfrm>
          <a:prstGeom prst="rect">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1600" err="1"/>
              <a:t>Wichtige</a:t>
            </a:r>
            <a:r>
              <a:rPr lang="en-GB" sz="1600"/>
              <a:t> </a:t>
            </a:r>
            <a:r>
              <a:rPr lang="en-GB" sz="1600" err="1"/>
              <a:t>Resourcen</a:t>
            </a:r>
            <a:endParaRPr lang="de-DE" err="1"/>
          </a:p>
        </p:txBody>
      </p:sp>
      <p:grpSp>
        <p:nvGrpSpPr>
          <p:cNvPr id="32" name="Group 31">
            <a:extLst>
              <a:ext uri="{FF2B5EF4-FFF2-40B4-BE49-F238E27FC236}">
                <a16:creationId xmlns:a16="http://schemas.microsoft.com/office/drawing/2014/main" id="{F5FE7647-D460-6C81-0D55-40AE71518560}"/>
              </a:ext>
            </a:extLst>
          </p:cNvPr>
          <p:cNvGrpSpPr/>
          <p:nvPr/>
        </p:nvGrpSpPr>
        <p:grpSpPr>
          <a:xfrm>
            <a:off x="9620970" y="763273"/>
            <a:ext cx="2372108" cy="4607624"/>
            <a:chOff x="420786" y="1618407"/>
            <a:chExt cx="2415547" cy="4944234"/>
          </a:xfrm>
        </p:grpSpPr>
        <p:sp>
          <p:nvSpPr>
            <p:cNvPr id="33" name="Rectangle 32">
              <a:extLst>
                <a:ext uri="{FF2B5EF4-FFF2-40B4-BE49-F238E27FC236}">
                  <a16:creationId xmlns:a16="http://schemas.microsoft.com/office/drawing/2014/main" id="{C3EF3596-826C-6E4C-1483-16480E4CF559}"/>
                </a:ext>
              </a:extLst>
            </p:cNvPr>
            <p:cNvSpPr/>
            <p:nvPr/>
          </p:nvSpPr>
          <p:spPr>
            <a:xfrm>
              <a:off x="420786" y="1618407"/>
              <a:ext cx="2415547" cy="494423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en-GB" sz="1600">
                <a:solidFill>
                  <a:schemeClr val="tx1"/>
                </a:solidFill>
              </a:endParaRPr>
            </a:p>
            <a:p>
              <a:endParaRPr lang="en-GB" sz="1600">
                <a:solidFill>
                  <a:schemeClr val="tx1"/>
                </a:solidFill>
              </a:endParaRPr>
            </a:p>
            <a:p>
              <a:pPr marL="285750" indent="-285750">
                <a:buFont typeface="Arial" panose="020B0604020202020204" pitchFamily="34" charset="0"/>
                <a:buChar char="•"/>
              </a:pPr>
              <a:r>
                <a:rPr lang="de-DE" sz="1600">
                  <a:solidFill>
                    <a:schemeClr val="tx1"/>
                  </a:solidFill>
                </a:rPr>
                <a:t>Automobilindustrie</a:t>
              </a:r>
            </a:p>
            <a:p>
              <a:pPr marL="285750" indent="-285750">
                <a:buFont typeface="Arial" panose="020B0604020202020204" pitchFamily="34" charset="0"/>
                <a:buChar char="•"/>
              </a:pPr>
              <a:r>
                <a:rPr lang="de-DE" sz="1600">
                  <a:solidFill>
                    <a:schemeClr val="tx1"/>
                  </a:solidFill>
                </a:rPr>
                <a:t>Fertigung Industrie</a:t>
              </a:r>
            </a:p>
            <a:p>
              <a:pPr marL="285750" indent="-285750">
                <a:buFont typeface="Arial" panose="020B0604020202020204" pitchFamily="34" charset="0"/>
                <a:buChar char="•"/>
              </a:pPr>
              <a:r>
                <a:rPr lang="de-DE" sz="1600">
                  <a:solidFill>
                    <a:schemeClr val="tx1"/>
                  </a:solidFill>
                </a:rPr>
                <a:t>Kommunikation</a:t>
              </a:r>
            </a:p>
            <a:p>
              <a:pPr marL="285750" indent="-285750">
                <a:buFont typeface="Arial" panose="020B0604020202020204" pitchFamily="34" charset="0"/>
                <a:buChar char="•"/>
              </a:pPr>
              <a:r>
                <a:rPr lang="de-DE" sz="1600">
                  <a:solidFill>
                    <a:schemeClr val="tx1"/>
                  </a:solidFill>
                </a:rPr>
                <a:t>Haushalt</a:t>
              </a:r>
            </a:p>
            <a:p>
              <a:pPr marL="285750" indent="-285750">
                <a:buFont typeface="Arial" panose="020B0604020202020204" pitchFamily="34" charset="0"/>
                <a:buChar char="•"/>
              </a:pPr>
              <a:r>
                <a:rPr lang="de-DE" sz="1600">
                  <a:solidFill>
                    <a:schemeClr val="tx1"/>
                  </a:solidFill>
                </a:rPr>
                <a:t>Rüstungsindustrie</a:t>
              </a:r>
            </a:p>
          </p:txBody>
        </p:sp>
        <p:sp>
          <p:nvSpPr>
            <p:cNvPr id="34" name="Rectangle 33">
              <a:extLst>
                <a:ext uri="{FF2B5EF4-FFF2-40B4-BE49-F238E27FC236}">
                  <a16:creationId xmlns:a16="http://schemas.microsoft.com/office/drawing/2014/main" id="{F496C52C-5A3B-054C-6F1B-F4A9BEA8815B}"/>
                </a:ext>
              </a:extLst>
            </p:cNvPr>
            <p:cNvSpPr/>
            <p:nvPr/>
          </p:nvSpPr>
          <p:spPr>
            <a:xfrm>
              <a:off x="420786" y="1618407"/>
              <a:ext cx="2415547" cy="513083"/>
            </a:xfrm>
            <a:prstGeom prst="rect">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1600"/>
                <a:t>Kundensegmente</a:t>
              </a:r>
              <a:endParaRPr lang="de-DE"/>
            </a:p>
          </p:txBody>
        </p:sp>
      </p:grpSp>
      <p:pic>
        <p:nvPicPr>
          <p:cNvPr id="39" name="Graphic 38" descr="Boardroom with solid fill">
            <a:extLst>
              <a:ext uri="{FF2B5EF4-FFF2-40B4-BE49-F238E27FC236}">
                <a16:creationId xmlns:a16="http://schemas.microsoft.com/office/drawing/2014/main" id="{46D5CD82-298B-EF31-640E-096C1C3FCF8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83428" y="743892"/>
            <a:ext cx="501217" cy="501217"/>
          </a:xfrm>
          <a:prstGeom prst="rect">
            <a:avLst/>
          </a:prstGeom>
        </p:spPr>
      </p:pic>
      <p:grpSp>
        <p:nvGrpSpPr>
          <p:cNvPr id="44" name="Group 43">
            <a:extLst>
              <a:ext uri="{FF2B5EF4-FFF2-40B4-BE49-F238E27FC236}">
                <a16:creationId xmlns:a16="http://schemas.microsoft.com/office/drawing/2014/main" id="{F3A8AC46-8FD5-5B78-3130-007AB9F9057E}"/>
              </a:ext>
            </a:extLst>
          </p:cNvPr>
          <p:cNvGrpSpPr/>
          <p:nvPr/>
        </p:nvGrpSpPr>
        <p:grpSpPr>
          <a:xfrm>
            <a:off x="7248862" y="763273"/>
            <a:ext cx="2372108" cy="4607624"/>
            <a:chOff x="7248862" y="763273"/>
            <a:chExt cx="2372108" cy="4607624"/>
          </a:xfrm>
        </p:grpSpPr>
        <p:sp>
          <p:nvSpPr>
            <p:cNvPr id="18" name="Rectangle 17">
              <a:extLst>
                <a:ext uri="{FF2B5EF4-FFF2-40B4-BE49-F238E27FC236}">
                  <a16:creationId xmlns:a16="http://schemas.microsoft.com/office/drawing/2014/main" id="{B1DA0A65-7DD4-D1AE-AFC0-A7835A2E9B13}"/>
                </a:ext>
              </a:extLst>
            </p:cNvPr>
            <p:cNvSpPr/>
            <p:nvPr/>
          </p:nvSpPr>
          <p:spPr>
            <a:xfrm>
              <a:off x="7248862" y="763273"/>
              <a:ext cx="2372108" cy="46076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marL="285750" indent="-285750">
                <a:buFont typeface="Arial" panose="020B0604020202020204" pitchFamily="34" charset="0"/>
                <a:buChar char="•"/>
              </a:pPr>
              <a:endParaRPr lang="en-GB" sz="1600">
                <a:solidFill>
                  <a:schemeClr val="tx1"/>
                </a:solidFill>
              </a:endParaRPr>
            </a:p>
            <a:p>
              <a:pPr marL="285750" indent="-285750">
                <a:buFont typeface="Arial" panose="020B0604020202020204" pitchFamily="34" charset="0"/>
                <a:buChar char="•"/>
              </a:pPr>
              <a:endParaRPr lang="en-GB" sz="1600">
                <a:solidFill>
                  <a:schemeClr val="tx1"/>
                </a:solidFill>
              </a:endParaRPr>
            </a:p>
            <a:p>
              <a:pPr marL="285750" indent="-285750">
                <a:buFont typeface="Arial" panose="020B0604020202020204" pitchFamily="34" charset="0"/>
                <a:buChar char="•"/>
              </a:pPr>
              <a:r>
                <a:rPr lang="de-DE" sz="1600">
                  <a:solidFill>
                    <a:schemeClr val="tx1"/>
                  </a:solidFill>
                </a:rPr>
                <a:t>Direktvertrieb </a:t>
              </a:r>
            </a:p>
            <a:p>
              <a:pPr marL="285750" indent="-285750">
                <a:buFont typeface="Arial" panose="020B0604020202020204" pitchFamily="34" charset="0"/>
                <a:buChar char="•"/>
              </a:pPr>
              <a:r>
                <a:rPr lang="de-DE" sz="1600">
                  <a:solidFill>
                    <a:schemeClr val="tx1"/>
                  </a:solidFill>
                </a:rPr>
                <a:t>Webseite </a:t>
              </a:r>
              <a:endParaRPr lang="de-DE" sz="1600">
                <a:solidFill>
                  <a:schemeClr val="tx1"/>
                </a:solidFill>
                <a:cs typeface="Calibri"/>
              </a:endParaRPr>
            </a:p>
            <a:p>
              <a:pPr marL="285750" indent="-285750">
                <a:buFont typeface="Arial" panose="020B0604020202020204" pitchFamily="34" charset="0"/>
                <a:buChar char="•"/>
              </a:pPr>
              <a:r>
                <a:rPr lang="de-DE" sz="1600">
                  <a:solidFill>
                    <a:schemeClr val="tx1"/>
                  </a:solidFill>
                </a:rPr>
                <a:t>Kundenservice (nach Verkauf)</a:t>
              </a:r>
              <a:endParaRPr lang="de-DE" sz="1600">
                <a:solidFill>
                  <a:schemeClr val="tx1"/>
                </a:solidFill>
                <a:cs typeface="Calibri"/>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r>
                <a:rPr lang="de-DE" sz="1600">
                  <a:solidFill>
                    <a:schemeClr val="tx1"/>
                  </a:solidFill>
                </a:rPr>
                <a:t>Retail-Verkaufspartner </a:t>
              </a:r>
              <a:endParaRPr lang="de-DE" sz="1600">
                <a:solidFill>
                  <a:schemeClr val="tx1"/>
                </a:solidFill>
                <a:cs typeface="Calibri"/>
              </a:endParaRPr>
            </a:p>
            <a:p>
              <a:pPr marL="285750" indent="-285750">
                <a:buFont typeface="Arial" panose="020B0604020202020204" pitchFamily="34" charset="0"/>
                <a:buChar char="•"/>
              </a:pPr>
              <a:r>
                <a:rPr lang="de-DE" sz="1600">
                  <a:solidFill>
                    <a:schemeClr val="tx1"/>
                  </a:solidFill>
                </a:rPr>
                <a:t>Online Plattformen</a:t>
              </a:r>
              <a:endParaRPr lang="de-DE" sz="1600">
                <a:solidFill>
                  <a:schemeClr val="tx1"/>
                </a:solidFill>
                <a:cs typeface="Calibri"/>
              </a:endParaRPr>
            </a:p>
            <a:p>
              <a:pPr marL="285750" indent="-285750">
                <a:buFont typeface="Arial" panose="020B0604020202020204" pitchFamily="34" charset="0"/>
                <a:buChar char="•"/>
              </a:pPr>
              <a:r>
                <a:rPr lang="de-DE" sz="1600">
                  <a:solidFill>
                    <a:schemeClr val="tx1"/>
                  </a:solidFill>
                </a:rPr>
                <a:t>Direkt B2B verkauf</a:t>
              </a:r>
              <a:endParaRPr lang="de-DE" sz="1600">
                <a:solidFill>
                  <a:schemeClr val="tx1"/>
                </a:solidFill>
                <a:cs typeface="Calibri"/>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a:p>
              <a:pPr marL="285750" indent="-285750">
                <a:buFont typeface="Arial" panose="020B0604020202020204" pitchFamily="34" charset="0"/>
                <a:buChar char="•"/>
              </a:pPr>
              <a:endParaRPr lang="de-DE" sz="1600">
                <a:solidFill>
                  <a:schemeClr val="tx1"/>
                </a:solidFill>
              </a:endParaRPr>
            </a:p>
          </p:txBody>
        </p:sp>
        <p:sp>
          <p:nvSpPr>
            <p:cNvPr id="19" name="Rectangle 18">
              <a:extLst>
                <a:ext uri="{FF2B5EF4-FFF2-40B4-BE49-F238E27FC236}">
                  <a16:creationId xmlns:a16="http://schemas.microsoft.com/office/drawing/2014/main" id="{0A564735-BA16-2B9C-0352-AB2744C89B5C}"/>
                </a:ext>
              </a:extLst>
            </p:cNvPr>
            <p:cNvSpPr/>
            <p:nvPr/>
          </p:nvSpPr>
          <p:spPr>
            <a:xfrm>
              <a:off x="7248862" y="763273"/>
              <a:ext cx="2372108" cy="478152"/>
            </a:xfrm>
            <a:prstGeom prst="rect">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1600" err="1"/>
                <a:t>Kundenbeziehung</a:t>
              </a:r>
              <a:endParaRPr lang="de-DE" err="1"/>
            </a:p>
          </p:txBody>
        </p:sp>
        <p:sp>
          <p:nvSpPr>
            <p:cNvPr id="43" name="Rectangle 42">
              <a:extLst>
                <a:ext uri="{FF2B5EF4-FFF2-40B4-BE49-F238E27FC236}">
                  <a16:creationId xmlns:a16="http://schemas.microsoft.com/office/drawing/2014/main" id="{8022D921-9DDB-B516-5F8C-CFBDF49EECDD}"/>
                </a:ext>
              </a:extLst>
            </p:cNvPr>
            <p:cNvSpPr/>
            <p:nvPr/>
          </p:nvSpPr>
          <p:spPr>
            <a:xfrm>
              <a:off x="7248862" y="3147819"/>
              <a:ext cx="2372108" cy="478152"/>
            </a:xfrm>
            <a:prstGeom prst="rect">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1600"/>
                <a:t>Kanäle</a:t>
              </a:r>
              <a:endParaRPr lang="en-AT"/>
            </a:p>
          </p:txBody>
        </p:sp>
      </p:grpSp>
      <p:sp>
        <p:nvSpPr>
          <p:cNvPr id="45" name="Rectangle 44">
            <a:extLst>
              <a:ext uri="{FF2B5EF4-FFF2-40B4-BE49-F238E27FC236}">
                <a16:creationId xmlns:a16="http://schemas.microsoft.com/office/drawing/2014/main" id="{CC21AAF7-E176-8104-6916-F51B20F31888}"/>
              </a:ext>
            </a:extLst>
          </p:cNvPr>
          <p:cNvSpPr/>
          <p:nvPr/>
        </p:nvSpPr>
        <p:spPr>
          <a:xfrm>
            <a:off x="182878" y="5370897"/>
            <a:ext cx="7065984" cy="132351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T"/>
          </a:p>
        </p:txBody>
      </p:sp>
      <p:sp>
        <p:nvSpPr>
          <p:cNvPr id="48" name="Rectangle 47">
            <a:extLst>
              <a:ext uri="{FF2B5EF4-FFF2-40B4-BE49-F238E27FC236}">
                <a16:creationId xmlns:a16="http://schemas.microsoft.com/office/drawing/2014/main" id="{AE2E5C1B-0504-F241-F3FC-5935C5FBE4AF}"/>
              </a:ext>
            </a:extLst>
          </p:cNvPr>
          <p:cNvSpPr/>
          <p:nvPr/>
        </p:nvSpPr>
        <p:spPr>
          <a:xfrm>
            <a:off x="182878" y="5364347"/>
            <a:ext cx="2321765" cy="478152"/>
          </a:xfrm>
          <a:prstGeom prst="rect">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1600" err="1">
                <a:cs typeface="Calibri"/>
              </a:rPr>
              <a:t>Kostenstruktur</a:t>
            </a:r>
          </a:p>
        </p:txBody>
      </p:sp>
      <p:sp>
        <p:nvSpPr>
          <p:cNvPr id="49" name="Rectangle 48">
            <a:extLst>
              <a:ext uri="{FF2B5EF4-FFF2-40B4-BE49-F238E27FC236}">
                <a16:creationId xmlns:a16="http://schemas.microsoft.com/office/drawing/2014/main" id="{977D4280-4972-8DF2-2082-3180F3FAA614}"/>
              </a:ext>
            </a:extLst>
          </p:cNvPr>
          <p:cNvSpPr/>
          <p:nvPr/>
        </p:nvSpPr>
        <p:spPr>
          <a:xfrm>
            <a:off x="7248862" y="5370896"/>
            <a:ext cx="4744216" cy="132351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T"/>
          </a:p>
        </p:txBody>
      </p:sp>
      <p:sp>
        <p:nvSpPr>
          <p:cNvPr id="50" name="Rectangle 49">
            <a:extLst>
              <a:ext uri="{FF2B5EF4-FFF2-40B4-BE49-F238E27FC236}">
                <a16:creationId xmlns:a16="http://schemas.microsoft.com/office/drawing/2014/main" id="{BEA46D54-2CEA-94A8-01FE-79959DF29731}"/>
              </a:ext>
            </a:extLst>
          </p:cNvPr>
          <p:cNvSpPr/>
          <p:nvPr/>
        </p:nvSpPr>
        <p:spPr>
          <a:xfrm>
            <a:off x="7248861" y="5364347"/>
            <a:ext cx="2372108" cy="478152"/>
          </a:xfrm>
          <a:prstGeom prst="rect">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1600"/>
              <a:t>Einkommensströme</a:t>
            </a:r>
            <a:endParaRPr lang="de-DE"/>
          </a:p>
        </p:txBody>
      </p:sp>
      <p:grpSp>
        <p:nvGrpSpPr>
          <p:cNvPr id="64" name="Group 63">
            <a:extLst>
              <a:ext uri="{FF2B5EF4-FFF2-40B4-BE49-F238E27FC236}">
                <a16:creationId xmlns:a16="http://schemas.microsoft.com/office/drawing/2014/main" id="{58DCA398-B767-FB41-1874-BC5D3AE2F737}"/>
              </a:ext>
            </a:extLst>
          </p:cNvPr>
          <p:cNvGrpSpPr/>
          <p:nvPr/>
        </p:nvGrpSpPr>
        <p:grpSpPr>
          <a:xfrm>
            <a:off x="744304" y="5902127"/>
            <a:ext cx="6072373" cy="338554"/>
            <a:chOff x="744304" y="5902127"/>
            <a:chExt cx="6072373" cy="338554"/>
          </a:xfrm>
        </p:grpSpPr>
        <p:sp>
          <p:nvSpPr>
            <p:cNvPr id="57" name="TextBox 56">
              <a:extLst>
                <a:ext uri="{FF2B5EF4-FFF2-40B4-BE49-F238E27FC236}">
                  <a16:creationId xmlns:a16="http://schemas.microsoft.com/office/drawing/2014/main" id="{779627F7-FC06-A3B9-4CBF-9236B77FAE3C}"/>
                </a:ext>
              </a:extLst>
            </p:cNvPr>
            <p:cNvSpPr txBox="1"/>
            <p:nvPr/>
          </p:nvSpPr>
          <p:spPr>
            <a:xfrm>
              <a:off x="744304" y="5902127"/>
              <a:ext cx="2035062" cy="338554"/>
            </a:xfrm>
            <a:prstGeom prst="rect">
              <a:avLst/>
            </a:prstGeom>
            <a:noFill/>
          </p:spPr>
          <p:txBody>
            <a:bodyPr wrap="square" rtlCol="0">
              <a:spAutoFit/>
            </a:bodyPr>
            <a:lstStyle/>
            <a:p>
              <a:pPr marL="285750" indent="-285750">
                <a:buFont typeface="Arial" panose="020B0604020202020204" pitchFamily="34" charset="0"/>
                <a:buChar char="•"/>
              </a:pPr>
              <a:r>
                <a:rPr lang="de-DE" sz="1600"/>
                <a:t>Materialien</a:t>
              </a:r>
            </a:p>
          </p:txBody>
        </p:sp>
        <p:sp>
          <p:nvSpPr>
            <p:cNvPr id="58" name="TextBox 57">
              <a:extLst>
                <a:ext uri="{FF2B5EF4-FFF2-40B4-BE49-F238E27FC236}">
                  <a16:creationId xmlns:a16="http://schemas.microsoft.com/office/drawing/2014/main" id="{0DEDE6B6-C2E8-DB7A-8B28-3D5A73ED418C}"/>
                </a:ext>
              </a:extLst>
            </p:cNvPr>
            <p:cNvSpPr txBox="1"/>
            <p:nvPr/>
          </p:nvSpPr>
          <p:spPr>
            <a:xfrm>
              <a:off x="2529816" y="5902127"/>
              <a:ext cx="2035062" cy="338554"/>
            </a:xfrm>
            <a:prstGeom prst="rect">
              <a:avLst/>
            </a:prstGeom>
            <a:noFill/>
          </p:spPr>
          <p:txBody>
            <a:bodyPr wrap="square" rtlCol="0">
              <a:spAutoFit/>
            </a:bodyPr>
            <a:lstStyle/>
            <a:p>
              <a:pPr marL="285750" indent="-285750">
                <a:buFont typeface="Arial" panose="020B0604020202020204" pitchFamily="34" charset="0"/>
                <a:buChar char="•"/>
              </a:pPr>
              <a:r>
                <a:rPr lang="de-DE" sz="1600"/>
                <a:t>Produktionskosten</a:t>
              </a:r>
            </a:p>
          </p:txBody>
        </p:sp>
        <p:sp>
          <p:nvSpPr>
            <p:cNvPr id="59" name="TextBox 58">
              <a:extLst>
                <a:ext uri="{FF2B5EF4-FFF2-40B4-BE49-F238E27FC236}">
                  <a16:creationId xmlns:a16="http://schemas.microsoft.com/office/drawing/2014/main" id="{46162C6C-70FD-578F-8633-1FDCD8EE858D}"/>
                </a:ext>
              </a:extLst>
            </p:cNvPr>
            <p:cNvSpPr txBox="1"/>
            <p:nvPr/>
          </p:nvSpPr>
          <p:spPr>
            <a:xfrm>
              <a:off x="5092425" y="5902127"/>
              <a:ext cx="1724252" cy="338554"/>
            </a:xfrm>
            <a:prstGeom prst="rect">
              <a:avLst/>
            </a:prstGeom>
            <a:noFill/>
          </p:spPr>
          <p:txBody>
            <a:bodyPr wrap="square" rtlCol="0">
              <a:spAutoFit/>
            </a:bodyPr>
            <a:lstStyle/>
            <a:p>
              <a:pPr marL="285750" indent="-285750">
                <a:buFont typeface="Arial" panose="020B0604020202020204" pitchFamily="34" charset="0"/>
                <a:buChar char="•"/>
              </a:pPr>
              <a:r>
                <a:rPr lang="de-DE" sz="1600"/>
                <a:t>Logistikkosten </a:t>
              </a:r>
            </a:p>
          </p:txBody>
        </p:sp>
      </p:grpSp>
      <p:grpSp>
        <p:nvGrpSpPr>
          <p:cNvPr id="63" name="Group 62">
            <a:extLst>
              <a:ext uri="{FF2B5EF4-FFF2-40B4-BE49-F238E27FC236}">
                <a16:creationId xmlns:a16="http://schemas.microsoft.com/office/drawing/2014/main" id="{7FD37199-4FA4-470E-0360-E6DC8B799C78}"/>
              </a:ext>
            </a:extLst>
          </p:cNvPr>
          <p:cNvGrpSpPr/>
          <p:nvPr/>
        </p:nvGrpSpPr>
        <p:grpSpPr>
          <a:xfrm>
            <a:off x="742221" y="6266267"/>
            <a:ext cx="6722312" cy="338554"/>
            <a:chOff x="742221" y="6266267"/>
            <a:chExt cx="6722312" cy="338554"/>
          </a:xfrm>
        </p:grpSpPr>
        <p:sp>
          <p:nvSpPr>
            <p:cNvPr id="60" name="TextBox 59">
              <a:extLst>
                <a:ext uri="{FF2B5EF4-FFF2-40B4-BE49-F238E27FC236}">
                  <a16:creationId xmlns:a16="http://schemas.microsoft.com/office/drawing/2014/main" id="{08E93E25-71DE-7EAA-1B3F-63C8D233C132}"/>
                </a:ext>
              </a:extLst>
            </p:cNvPr>
            <p:cNvSpPr txBox="1"/>
            <p:nvPr/>
          </p:nvSpPr>
          <p:spPr>
            <a:xfrm>
              <a:off x="742221" y="6266267"/>
              <a:ext cx="1724252" cy="338554"/>
            </a:xfrm>
            <a:prstGeom prst="rect">
              <a:avLst/>
            </a:prstGeom>
            <a:noFill/>
          </p:spPr>
          <p:txBody>
            <a:bodyPr wrap="square" rtlCol="0">
              <a:spAutoFit/>
            </a:bodyPr>
            <a:lstStyle/>
            <a:p>
              <a:pPr marL="285750" indent="-285750">
                <a:buFont typeface="Arial" panose="020B0604020202020204" pitchFamily="34" charset="0"/>
                <a:buChar char="•"/>
              </a:pPr>
              <a:r>
                <a:rPr lang="de-DE" sz="1600"/>
                <a:t>R&amp;D </a:t>
              </a:r>
            </a:p>
          </p:txBody>
        </p:sp>
        <p:sp>
          <p:nvSpPr>
            <p:cNvPr id="61" name="TextBox 60">
              <a:extLst>
                <a:ext uri="{FF2B5EF4-FFF2-40B4-BE49-F238E27FC236}">
                  <a16:creationId xmlns:a16="http://schemas.microsoft.com/office/drawing/2014/main" id="{826D77D7-64DF-26A1-A942-B83BD0B43249}"/>
                </a:ext>
              </a:extLst>
            </p:cNvPr>
            <p:cNvSpPr txBox="1"/>
            <p:nvPr/>
          </p:nvSpPr>
          <p:spPr>
            <a:xfrm>
              <a:off x="2529816" y="6266267"/>
              <a:ext cx="2372108" cy="338554"/>
            </a:xfrm>
            <a:prstGeom prst="rect">
              <a:avLst/>
            </a:prstGeom>
            <a:noFill/>
          </p:spPr>
          <p:txBody>
            <a:bodyPr wrap="square" rtlCol="0">
              <a:spAutoFit/>
            </a:bodyPr>
            <a:lstStyle/>
            <a:p>
              <a:pPr marL="285750" indent="-285750">
                <a:buFont typeface="Arial" panose="020B0604020202020204" pitchFamily="34" charset="0"/>
                <a:buChar char="•"/>
              </a:pPr>
              <a:r>
                <a:rPr lang="de-DE" sz="1600"/>
                <a:t>Vertrieb &amp; Marketing </a:t>
              </a:r>
            </a:p>
          </p:txBody>
        </p:sp>
        <p:sp>
          <p:nvSpPr>
            <p:cNvPr id="62" name="TextBox 61">
              <a:extLst>
                <a:ext uri="{FF2B5EF4-FFF2-40B4-BE49-F238E27FC236}">
                  <a16:creationId xmlns:a16="http://schemas.microsoft.com/office/drawing/2014/main" id="{7DF3956D-75E5-D551-B483-0138777B9082}"/>
                </a:ext>
              </a:extLst>
            </p:cNvPr>
            <p:cNvSpPr txBox="1"/>
            <p:nvPr/>
          </p:nvSpPr>
          <p:spPr>
            <a:xfrm>
              <a:off x="5092425" y="6266267"/>
              <a:ext cx="2372108" cy="338554"/>
            </a:xfrm>
            <a:prstGeom prst="rect">
              <a:avLst/>
            </a:prstGeom>
            <a:noFill/>
          </p:spPr>
          <p:txBody>
            <a:bodyPr wrap="square" rtlCol="0">
              <a:spAutoFit/>
            </a:bodyPr>
            <a:lstStyle/>
            <a:p>
              <a:pPr marL="285750" indent="-285750">
                <a:buFont typeface="Arial" panose="020B0604020202020204" pitchFamily="34" charset="0"/>
                <a:buChar char="•"/>
              </a:pPr>
              <a:r>
                <a:rPr lang="de-DE" sz="1600"/>
                <a:t>Verwaltungskosten </a:t>
              </a:r>
            </a:p>
          </p:txBody>
        </p:sp>
      </p:grpSp>
      <p:grpSp>
        <p:nvGrpSpPr>
          <p:cNvPr id="66" name="Group 65">
            <a:extLst>
              <a:ext uri="{FF2B5EF4-FFF2-40B4-BE49-F238E27FC236}">
                <a16:creationId xmlns:a16="http://schemas.microsoft.com/office/drawing/2014/main" id="{1315F512-3C40-1B38-A9F9-67163535DB95}"/>
              </a:ext>
            </a:extLst>
          </p:cNvPr>
          <p:cNvGrpSpPr/>
          <p:nvPr/>
        </p:nvGrpSpPr>
        <p:grpSpPr>
          <a:xfrm>
            <a:off x="7439363" y="6032653"/>
            <a:ext cx="4668414" cy="338554"/>
            <a:chOff x="7523586" y="6029927"/>
            <a:chExt cx="4668414" cy="338554"/>
          </a:xfrm>
        </p:grpSpPr>
        <p:sp>
          <p:nvSpPr>
            <p:cNvPr id="51" name="TextBox 50">
              <a:extLst>
                <a:ext uri="{FF2B5EF4-FFF2-40B4-BE49-F238E27FC236}">
                  <a16:creationId xmlns:a16="http://schemas.microsoft.com/office/drawing/2014/main" id="{B587E64A-96EF-EBCB-D530-171DAD43066F}"/>
                </a:ext>
              </a:extLst>
            </p:cNvPr>
            <p:cNvSpPr txBox="1"/>
            <p:nvPr/>
          </p:nvSpPr>
          <p:spPr>
            <a:xfrm>
              <a:off x="7523586" y="6029927"/>
              <a:ext cx="1184704" cy="338554"/>
            </a:xfrm>
            <a:prstGeom prst="rect">
              <a:avLst/>
            </a:prstGeom>
            <a:noFill/>
          </p:spPr>
          <p:txBody>
            <a:bodyPr wrap="square" rtlCol="0">
              <a:spAutoFit/>
            </a:bodyPr>
            <a:lstStyle/>
            <a:p>
              <a:pPr marL="285750" indent="-285750">
                <a:buFont typeface="Arial" panose="020B0604020202020204" pitchFamily="34" charset="0"/>
                <a:buChar char="•"/>
              </a:pPr>
              <a:r>
                <a:rPr lang="de-DE" sz="1600"/>
                <a:t>Verkauf</a:t>
              </a:r>
            </a:p>
          </p:txBody>
        </p:sp>
        <p:sp>
          <p:nvSpPr>
            <p:cNvPr id="52" name="TextBox 51">
              <a:extLst>
                <a:ext uri="{FF2B5EF4-FFF2-40B4-BE49-F238E27FC236}">
                  <a16:creationId xmlns:a16="http://schemas.microsoft.com/office/drawing/2014/main" id="{E504F1A8-0CAC-6E7B-44BA-26DA0D632F28}"/>
                </a:ext>
              </a:extLst>
            </p:cNvPr>
            <p:cNvSpPr txBox="1"/>
            <p:nvPr/>
          </p:nvSpPr>
          <p:spPr>
            <a:xfrm>
              <a:off x="8788347" y="6029927"/>
              <a:ext cx="1791931" cy="338554"/>
            </a:xfrm>
            <a:prstGeom prst="rect">
              <a:avLst/>
            </a:prstGeom>
            <a:noFill/>
          </p:spPr>
          <p:txBody>
            <a:bodyPr wrap="square" rtlCol="0">
              <a:spAutoFit/>
            </a:bodyPr>
            <a:lstStyle/>
            <a:p>
              <a:pPr marL="285750" indent="-285750">
                <a:buFont typeface="Arial" panose="020B0604020202020204" pitchFamily="34" charset="0"/>
                <a:buChar char="•"/>
              </a:pPr>
              <a:r>
                <a:rPr lang="de-DE" sz="1600"/>
                <a:t>Lizenzgebühren</a:t>
              </a:r>
            </a:p>
          </p:txBody>
        </p:sp>
        <p:sp>
          <p:nvSpPr>
            <p:cNvPr id="65" name="TextBox 64">
              <a:extLst>
                <a:ext uri="{FF2B5EF4-FFF2-40B4-BE49-F238E27FC236}">
                  <a16:creationId xmlns:a16="http://schemas.microsoft.com/office/drawing/2014/main" id="{E68E4CE2-B2A2-B5E1-42FC-248DBDFB119A}"/>
                </a:ext>
              </a:extLst>
            </p:cNvPr>
            <p:cNvSpPr txBox="1"/>
            <p:nvPr/>
          </p:nvSpPr>
          <p:spPr>
            <a:xfrm>
              <a:off x="10703283" y="6029927"/>
              <a:ext cx="1488717" cy="338554"/>
            </a:xfrm>
            <a:prstGeom prst="rect">
              <a:avLst/>
            </a:prstGeom>
            <a:noFill/>
          </p:spPr>
          <p:txBody>
            <a:bodyPr wrap="square" rtlCol="0">
              <a:spAutoFit/>
            </a:bodyPr>
            <a:lstStyle/>
            <a:p>
              <a:pPr marL="285750" indent="-285750">
                <a:buFont typeface="Arial" panose="020B0604020202020204" pitchFamily="34" charset="0"/>
                <a:buChar char="•"/>
              </a:pPr>
              <a:r>
                <a:rPr lang="de-DE" sz="1600"/>
                <a:t>Services </a:t>
              </a:r>
            </a:p>
          </p:txBody>
        </p:sp>
      </p:grpSp>
      <p:pic>
        <p:nvPicPr>
          <p:cNvPr id="68" name="Graphic 67" descr="Diamond with solid fill">
            <a:extLst>
              <a:ext uri="{FF2B5EF4-FFF2-40B4-BE49-F238E27FC236}">
                <a16:creationId xmlns:a16="http://schemas.microsoft.com/office/drawing/2014/main" id="{E226FFF4-4967-6630-660D-FDDB0F6BD4A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22402" y="763273"/>
            <a:ext cx="478153" cy="478153"/>
          </a:xfrm>
          <a:prstGeom prst="rect">
            <a:avLst/>
          </a:prstGeom>
        </p:spPr>
      </p:pic>
      <p:pic>
        <p:nvPicPr>
          <p:cNvPr id="70" name="Graphic 69" descr="Briefcase with solid fill">
            <a:extLst>
              <a:ext uri="{FF2B5EF4-FFF2-40B4-BE49-F238E27FC236}">
                <a16:creationId xmlns:a16="http://schemas.microsoft.com/office/drawing/2014/main" id="{8FD74619-4A59-438E-C880-662BDA3D09C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93259" y="755113"/>
            <a:ext cx="478776" cy="478776"/>
          </a:xfrm>
          <a:prstGeom prst="rect">
            <a:avLst/>
          </a:prstGeom>
        </p:spPr>
      </p:pic>
      <p:pic>
        <p:nvPicPr>
          <p:cNvPr id="72" name="Graphic 71" descr="Raw Materials with solid fill">
            <a:extLst>
              <a:ext uri="{FF2B5EF4-FFF2-40B4-BE49-F238E27FC236}">
                <a16:creationId xmlns:a16="http://schemas.microsoft.com/office/drawing/2014/main" id="{68E241AC-5233-314E-1684-EBEBEDA40A5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293571" y="2698342"/>
            <a:ext cx="478152" cy="478152"/>
          </a:xfrm>
          <a:prstGeom prst="rect">
            <a:avLst/>
          </a:prstGeom>
        </p:spPr>
      </p:pic>
      <p:pic>
        <p:nvPicPr>
          <p:cNvPr id="74" name="Graphic 73" descr="Group of men with solid fill">
            <a:extLst>
              <a:ext uri="{FF2B5EF4-FFF2-40B4-BE49-F238E27FC236}">
                <a16:creationId xmlns:a16="http://schemas.microsoft.com/office/drawing/2014/main" id="{6390E270-ABD9-809F-2CF2-7C512BA4C62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1474618" y="768365"/>
            <a:ext cx="452269" cy="452269"/>
          </a:xfrm>
          <a:prstGeom prst="rect">
            <a:avLst/>
          </a:prstGeom>
        </p:spPr>
      </p:pic>
      <p:pic>
        <p:nvPicPr>
          <p:cNvPr id="76" name="Graphic 75" descr="Receiver with solid fill">
            <a:extLst>
              <a:ext uri="{FF2B5EF4-FFF2-40B4-BE49-F238E27FC236}">
                <a16:creationId xmlns:a16="http://schemas.microsoft.com/office/drawing/2014/main" id="{9E2CE7E2-ACBB-C5E7-87DC-BB0AB36CE85D}"/>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9185333" y="797849"/>
            <a:ext cx="393302" cy="393302"/>
          </a:xfrm>
          <a:prstGeom prst="rect">
            <a:avLst/>
          </a:prstGeom>
        </p:spPr>
      </p:pic>
      <p:pic>
        <p:nvPicPr>
          <p:cNvPr id="78" name="Graphic 77" descr="Truck with solid fill">
            <a:extLst>
              <a:ext uri="{FF2B5EF4-FFF2-40B4-BE49-F238E27FC236}">
                <a16:creationId xmlns:a16="http://schemas.microsoft.com/office/drawing/2014/main" id="{A8362169-BB02-51DF-67D1-85AF0F96B428}"/>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9134441" y="3150363"/>
            <a:ext cx="478152" cy="478152"/>
          </a:xfrm>
          <a:prstGeom prst="rect">
            <a:avLst/>
          </a:prstGeom>
        </p:spPr>
      </p:pic>
      <p:pic>
        <p:nvPicPr>
          <p:cNvPr id="80" name="Graphic 79" descr="Diamond with solid fill">
            <a:extLst>
              <a:ext uri="{FF2B5EF4-FFF2-40B4-BE49-F238E27FC236}">
                <a16:creationId xmlns:a16="http://schemas.microsoft.com/office/drawing/2014/main" id="{4A816134-CBDC-F04F-857E-9B088590D23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22402" y="752273"/>
            <a:ext cx="478153" cy="478153"/>
          </a:xfrm>
          <a:prstGeom prst="rect">
            <a:avLst/>
          </a:prstGeom>
        </p:spPr>
      </p:pic>
      <p:pic>
        <p:nvPicPr>
          <p:cNvPr id="81" name="Graphic 80" descr="Briefcase with solid fill">
            <a:extLst>
              <a:ext uri="{FF2B5EF4-FFF2-40B4-BE49-F238E27FC236}">
                <a16:creationId xmlns:a16="http://schemas.microsoft.com/office/drawing/2014/main" id="{95FA08A4-A6CC-DA80-AD98-063063C119E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93259" y="751961"/>
            <a:ext cx="478776" cy="478776"/>
          </a:xfrm>
          <a:prstGeom prst="rect">
            <a:avLst/>
          </a:prstGeom>
        </p:spPr>
      </p:pic>
      <p:pic>
        <p:nvPicPr>
          <p:cNvPr id="82" name="Graphic 81" descr="Group of men with solid fill">
            <a:extLst>
              <a:ext uri="{FF2B5EF4-FFF2-40B4-BE49-F238E27FC236}">
                <a16:creationId xmlns:a16="http://schemas.microsoft.com/office/drawing/2014/main" id="{4B2929A5-B4DF-51BB-124E-F32F61B26D6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1474618" y="765215"/>
            <a:ext cx="452269" cy="452269"/>
          </a:xfrm>
          <a:prstGeom prst="rect">
            <a:avLst/>
          </a:prstGeom>
        </p:spPr>
      </p:pic>
      <p:pic>
        <p:nvPicPr>
          <p:cNvPr id="83" name="Graphic 82" descr="Receiver with solid fill">
            <a:extLst>
              <a:ext uri="{FF2B5EF4-FFF2-40B4-BE49-F238E27FC236}">
                <a16:creationId xmlns:a16="http://schemas.microsoft.com/office/drawing/2014/main" id="{0DDE2A1D-54E8-1782-E414-B4B9CFB8E4B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9176866" y="794698"/>
            <a:ext cx="393302" cy="393302"/>
          </a:xfrm>
          <a:prstGeom prst="rect">
            <a:avLst/>
          </a:prstGeom>
        </p:spPr>
      </p:pic>
      <p:pic>
        <p:nvPicPr>
          <p:cNvPr id="87" name="Graphic 86" descr="Piggy Bank with solid fill">
            <a:extLst>
              <a:ext uri="{FF2B5EF4-FFF2-40B4-BE49-F238E27FC236}">
                <a16:creationId xmlns:a16="http://schemas.microsoft.com/office/drawing/2014/main" id="{AD018964-A7F1-0B8F-FB86-125D5693B303}"/>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9134441" y="5349453"/>
            <a:ext cx="478152" cy="478152"/>
          </a:xfrm>
          <a:prstGeom prst="rect">
            <a:avLst/>
          </a:prstGeom>
        </p:spPr>
      </p:pic>
      <p:pic>
        <p:nvPicPr>
          <p:cNvPr id="89" name="Graphic 88" descr="Flying Money with solid fill">
            <a:extLst>
              <a:ext uri="{FF2B5EF4-FFF2-40B4-BE49-F238E27FC236}">
                <a16:creationId xmlns:a16="http://schemas.microsoft.com/office/drawing/2014/main" id="{59229FB2-0E44-F97B-2BC9-7FFE63CE67BB}"/>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2061757" y="5390278"/>
            <a:ext cx="422888" cy="422888"/>
          </a:xfrm>
          <a:prstGeom prst="rect">
            <a:avLst/>
          </a:prstGeom>
        </p:spPr>
      </p:pic>
      <p:cxnSp>
        <p:nvCxnSpPr>
          <p:cNvPr id="2" name="Gerader Verbinder 1">
            <a:extLst>
              <a:ext uri="{FF2B5EF4-FFF2-40B4-BE49-F238E27FC236}">
                <a16:creationId xmlns:a16="http://schemas.microsoft.com/office/drawing/2014/main" id="{67784507-21B4-C178-4E41-CADD3AD5641F}"/>
              </a:ext>
            </a:extLst>
          </p:cNvPr>
          <p:cNvCxnSpPr/>
          <p:nvPr/>
        </p:nvCxnSpPr>
        <p:spPr>
          <a:xfrm>
            <a:off x="0" y="702659"/>
            <a:ext cx="12192000" cy="0"/>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6486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pieren 4">
            <a:extLst>
              <a:ext uri="{FF2B5EF4-FFF2-40B4-BE49-F238E27FC236}">
                <a16:creationId xmlns:a16="http://schemas.microsoft.com/office/drawing/2014/main" id="{49D92295-D6CB-C745-2FEA-E87D95B72699}"/>
              </a:ext>
            </a:extLst>
          </p:cNvPr>
          <p:cNvGrpSpPr/>
          <p:nvPr/>
        </p:nvGrpSpPr>
        <p:grpSpPr>
          <a:xfrm>
            <a:off x="7608140" y="813937"/>
            <a:ext cx="4267200" cy="2767548"/>
            <a:chOff x="7608140" y="511933"/>
            <a:chExt cx="4267200" cy="2767548"/>
          </a:xfrm>
        </p:grpSpPr>
        <p:sp>
          <p:nvSpPr>
            <p:cNvPr id="10" name="Rectangle: Rounded Corners 9">
              <a:extLst>
                <a:ext uri="{FF2B5EF4-FFF2-40B4-BE49-F238E27FC236}">
                  <a16:creationId xmlns:a16="http://schemas.microsoft.com/office/drawing/2014/main" id="{1606ED9B-9D87-9DE3-2546-893DA2C4D95D}"/>
                </a:ext>
              </a:extLst>
            </p:cNvPr>
            <p:cNvSpPr/>
            <p:nvPr/>
          </p:nvSpPr>
          <p:spPr>
            <a:xfrm>
              <a:off x="7608140" y="511933"/>
              <a:ext cx="4267200" cy="2767548"/>
            </a:xfrm>
            <a:prstGeom prst="roundRect">
              <a:avLst/>
            </a:prstGeom>
            <a:no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800" b="1" i="0" u="none" strike="noStrike">
                  <a:solidFill>
                    <a:srgbClr val="000000"/>
                  </a:solidFill>
                  <a:effectLst/>
                  <a:latin typeface="Calibri" panose="020F0502020204030204" pitchFamily="34" charset="0"/>
                </a:rPr>
                <a:t>Advanced Solutions</a:t>
              </a:r>
            </a:p>
            <a:p>
              <a:pPr algn="ctr"/>
              <a:r>
                <a:rPr lang="de-DE">
                  <a:solidFill>
                    <a:srgbClr val="000000"/>
                  </a:solidFill>
                  <a:latin typeface="Calibri" panose="020F0502020204030204" pitchFamily="34" charset="0"/>
                </a:rPr>
                <a:t>Generiete $2,8Mrd. in Revenue</a:t>
              </a:r>
            </a:p>
            <a:p>
              <a:pPr algn="ctr"/>
              <a:r>
                <a:rPr lang="de-DE">
                  <a:solidFill>
                    <a:srgbClr val="000000"/>
                  </a:solidFill>
                  <a:latin typeface="Calibri" panose="020F0502020204030204" pitchFamily="34" charset="0"/>
                </a:rPr>
                <a:t>Bestandteile: Anwendungsspezifische Schaltungen, Elektronische Regler, Standard Logik Gatter</a:t>
              </a:r>
            </a:p>
            <a:p>
              <a:pPr algn="ctr"/>
              <a:endParaRPr lang="de-DE">
                <a:solidFill>
                  <a:srgbClr val="000000"/>
                </a:solidFill>
                <a:latin typeface="Calibri" panose="020F0502020204030204" pitchFamily="34" charset="0"/>
              </a:endParaRPr>
            </a:p>
            <a:p>
              <a:pPr algn="ctr"/>
              <a:r>
                <a:rPr lang="de-DE">
                  <a:solidFill>
                    <a:srgbClr val="000000"/>
                  </a:solidFill>
                  <a:latin typeface="Calibri" panose="020F0502020204030204" pitchFamily="34" charset="0"/>
                </a:rPr>
                <a:t> </a:t>
              </a:r>
            </a:p>
            <a:p>
              <a:pPr algn="ctr"/>
              <a:r>
                <a:rPr lang="en-GB" sz="1800" b="1" i="0" u="none" strike="noStrike">
                  <a:solidFill>
                    <a:srgbClr val="000000"/>
                  </a:solidFill>
                  <a:effectLst/>
                  <a:latin typeface="Calibri" panose="020F0502020204030204" pitchFamily="34" charset="0"/>
                </a:rPr>
                <a:t> </a:t>
              </a:r>
              <a:endParaRPr lang="en-AT" b="1">
                <a:solidFill>
                  <a:schemeClr val="tx1"/>
                </a:solidFill>
              </a:endParaRPr>
            </a:p>
          </p:txBody>
        </p:sp>
        <p:pic>
          <p:nvPicPr>
            <p:cNvPr id="31" name="Graphic 30" descr="Processor with solid fill">
              <a:extLst>
                <a:ext uri="{FF2B5EF4-FFF2-40B4-BE49-F238E27FC236}">
                  <a16:creationId xmlns:a16="http://schemas.microsoft.com/office/drawing/2014/main" id="{B8A3CAC0-BE02-BD10-B0B1-F3E301B325A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284540" y="2145121"/>
              <a:ext cx="914400" cy="914400"/>
            </a:xfrm>
            <a:prstGeom prst="rect">
              <a:avLst/>
            </a:prstGeom>
          </p:spPr>
        </p:pic>
      </p:grpSp>
      <p:grpSp>
        <p:nvGrpSpPr>
          <p:cNvPr id="6" name="Gruppieren 5">
            <a:extLst>
              <a:ext uri="{FF2B5EF4-FFF2-40B4-BE49-F238E27FC236}">
                <a16:creationId xmlns:a16="http://schemas.microsoft.com/office/drawing/2014/main" id="{B224C329-E120-88CC-82A1-0E9FE5AC531F}"/>
              </a:ext>
            </a:extLst>
          </p:cNvPr>
          <p:cNvGrpSpPr/>
          <p:nvPr/>
        </p:nvGrpSpPr>
        <p:grpSpPr>
          <a:xfrm>
            <a:off x="7608140" y="3904962"/>
            <a:ext cx="4267200" cy="2767547"/>
            <a:chOff x="7608140" y="3753960"/>
            <a:chExt cx="4267200" cy="2767547"/>
          </a:xfrm>
        </p:grpSpPr>
        <p:sp>
          <p:nvSpPr>
            <p:cNvPr id="11" name="Rectangle: Rounded Corners 10">
              <a:extLst>
                <a:ext uri="{FF2B5EF4-FFF2-40B4-BE49-F238E27FC236}">
                  <a16:creationId xmlns:a16="http://schemas.microsoft.com/office/drawing/2014/main" id="{EDBB3788-9A11-3A4A-8FE5-607A2571A884}"/>
                </a:ext>
              </a:extLst>
            </p:cNvPr>
            <p:cNvSpPr/>
            <p:nvPr/>
          </p:nvSpPr>
          <p:spPr>
            <a:xfrm>
              <a:off x="7608140" y="3753960"/>
              <a:ext cx="4267200" cy="2767547"/>
            </a:xfrm>
            <a:prstGeom prst="roundRect">
              <a:avLst/>
            </a:prstGeom>
            <a:noFill/>
            <a:ln w="2857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800" b="1" i="0" u="none" strike="noStrike">
                  <a:solidFill>
                    <a:srgbClr val="000000"/>
                  </a:solidFill>
                  <a:effectLst/>
                  <a:latin typeface="Calibri" panose="020F0502020204030204" pitchFamily="34" charset="0"/>
                </a:rPr>
                <a:t>Intelligent Sensing </a:t>
              </a:r>
            </a:p>
            <a:p>
              <a:pPr algn="ctr"/>
              <a:r>
                <a:rPr lang="de-DE">
                  <a:solidFill>
                    <a:schemeClr val="tx1"/>
                  </a:solidFill>
                </a:rPr>
                <a:t>Generierte $1,2Mrd. In Revenue</a:t>
              </a:r>
            </a:p>
            <a:p>
              <a:pPr algn="ctr"/>
              <a:r>
                <a:rPr lang="de-DE">
                  <a:solidFill>
                    <a:schemeClr val="tx1"/>
                  </a:solidFill>
                </a:rPr>
                <a:t>Bestandteile: Aktuator Treiber, Bildsensoren, Lichtsensoren </a:t>
              </a:r>
            </a:p>
          </p:txBody>
        </p:sp>
        <p:pic>
          <p:nvPicPr>
            <p:cNvPr id="25" name="Graphic 24" descr="Battery charging with solid fill">
              <a:extLst>
                <a:ext uri="{FF2B5EF4-FFF2-40B4-BE49-F238E27FC236}">
                  <a16:creationId xmlns:a16="http://schemas.microsoft.com/office/drawing/2014/main" id="{E4EC57A2-4DF1-F4A0-1FD7-E5010994603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284540" y="5325662"/>
              <a:ext cx="914400" cy="914400"/>
            </a:xfrm>
            <a:prstGeom prst="rect">
              <a:avLst/>
            </a:prstGeom>
          </p:spPr>
        </p:pic>
      </p:grpSp>
      <p:sp>
        <p:nvSpPr>
          <p:cNvPr id="3" name="TextBox 2"/>
          <p:cNvSpPr txBox="1"/>
          <p:nvPr/>
        </p:nvSpPr>
        <p:spPr>
          <a:xfrm>
            <a:off x="10342179" y="6621515"/>
            <a:ext cx="1467902" cy="230832"/>
          </a:xfrm>
          <a:prstGeom prst="rect">
            <a:avLst/>
          </a:prstGeom>
          <a:noFill/>
        </p:spPr>
        <p:txBody>
          <a:bodyPr wrap="square" rtlCol="0">
            <a:spAutoFit/>
          </a:bodyPr>
          <a:lstStyle/>
          <a:p>
            <a:r>
              <a:rPr lang="en-US" sz="900">
                <a:solidFill>
                  <a:schemeClr val="bg1"/>
                </a:solidFill>
              </a:rPr>
              <a:t>% of Total Revenue</a:t>
            </a:r>
          </a:p>
        </p:txBody>
      </p:sp>
      <p:sp>
        <p:nvSpPr>
          <p:cNvPr id="4" name="Title 1">
            <a:extLst>
              <a:ext uri="{FF2B5EF4-FFF2-40B4-BE49-F238E27FC236}">
                <a16:creationId xmlns:a16="http://schemas.microsoft.com/office/drawing/2014/main" id="{7802CB19-D473-D374-553B-D1E1A66A017E}"/>
              </a:ext>
            </a:extLst>
          </p:cNvPr>
          <p:cNvSpPr txBox="1">
            <a:spLocks/>
          </p:cNvSpPr>
          <p:nvPr/>
        </p:nvSpPr>
        <p:spPr>
          <a:xfrm>
            <a:off x="379290" y="163589"/>
            <a:ext cx="11430791" cy="53907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err="1">
                <a:latin typeface="Arial"/>
                <a:cs typeface="Arial"/>
              </a:rPr>
              <a:t>Geschäftsbereiche</a:t>
            </a:r>
            <a:endParaRPr lang="de-DE" dirty="0" err="1"/>
          </a:p>
        </p:txBody>
      </p:sp>
      <p:graphicFrame>
        <p:nvGraphicFramePr>
          <p:cNvPr id="17" name="Diagramm 1">
            <a:extLst>
              <a:ext uri="{FF2B5EF4-FFF2-40B4-BE49-F238E27FC236}">
                <a16:creationId xmlns:a16="http://schemas.microsoft.com/office/drawing/2014/main" id="{A5379385-E827-4FCC-9E9D-F518425E77B6}"/>
              </a:ext>
            </a:extLst>
          </p:cNvPr>
          <p:cNvGraphicFramePr>
            <a:graphicFrameLocks/>
          </p:cNvGraphicFramePr>
          <p:nvPr>
            <p:extLst>
              <p:ext uri="{D42A27DB-BD31-4B8C-83A1-F6EECF244321}">
                <p14:modId xmlns:p14="http://schemas.microsoft.com/office/powerpoint/2010/main" val="3396866809"/>
              </p:ext>
            </p:extLst>
          </p:nvPr>
        </p:nvGraphicFramePr>
        <p:xfrm>
          <a:off x="2599039" y="1312319"/>
          <a:ext cx="7100615" cy="4233361"/>
        </p:xfrm>
        <a:graphic>
          <a:graphicData uri="http://schemas.openxmlformats.org/drawingml/2006/chart">
            <c:chart xmlns:c="http://schemas.openxmlformats.org/drawingml/2006/chart" xmlns:r="http://schemas.openxmlformats.org/officeDocument/2006/relationships" r:id="rId7"/>
          </a:graphicData>
        </a:graphic>
      </p:graphicFrame>
      <p:sp>
        <p:nvSpPr>
          <p:cNvPr id="18" name="TextBox 17">
            <a:extLst>
              <a:ext uri="{FF2B5EF4-FFF2-40B4-BE49-F238E27FC236}">
                <a16:creationId xmlns:a16="http://schemas.microsoft.com/office/drawing/2014/main" id="{8E51CD12-A31D-6A44-C68D-4AD493F09AED}"/>
              </a:ext>
            </a:extLst>
          </p:cNvPr>
          <p:cNvSpPr txBox="1"/>
          <p:nvPr/>
        </p:nvSpPr>
        <p:spPr>
          <a:xfrm>
            <a:off x="4491640" y="3236173"/>
            <a:ext cx="1775153" cy="584775"/>
          </a:xfrm>
          <a:prstGeom prst="rect">
            <a:avLst/>
          </a:prstGeom>
          <a:noFill/>
        </p:spPr>
        <p:txBody>
          <a:bodyPr wrap="square" rtlCol="0">
            <a:spAutoFit/>
          </a:bodyPr>
          <a:lstStyle/>
          <a:p>
            <a:r>
              <a:rPr lang="en-GB" sz="1600">
                <a:solidFill>
                  <a:schemeClr val="bg1"/>
                </a:solidFill>
              </a:rPr>
              <a:t>Power Solutions</a:t>
            </a:r>
          </a:p>
          <a:p>
            <a:pPr lvl="1"/>
            <a:r>
              <a:rPr lang="en-GB" sz="1600">
                <a:solidFill>
                  <a:schemeClr val="bg1"/>
                </a:solidFill>
              </a:rPr>
              <a:t>50,5%</a:t>
            </a:r>
            <a:endParaRPr lang="en-AT" sz="1600">
              <a:solidFill>
                <a:schemeClr val="bg1"/>
              </a:solidFill>
            </a:endParaRPr>
          </a:p>
        </p:txBody>
      </p:sp>
      <p:sp>
        <p:nvSpPr>
          <p:cNvPr id="19" name="TextBox 18">
            <a:extLst>
              <a:ext uri="{FF2B5EF4-FFF2-40B4-BE49-F238E27FC236}">
                <a16:creationId xmlns:a16="http://schemas.microsoft.com/office/drawing/2014/main" id="{186B3133-BA1C-690B-0B8C-E17847FDE4AF}"/>
              </a:ext>
            </a:extLst>
          </p:cNvPr>
          <p:cNvSpPr txBox="1"/>
          <p:nvPr/>
        </p:nvSpPr>
        <p:spPr>
          <a:xfrm>
            <a:off x="6706919" y="2511253"/>
            <a:ext cx="1775153" cy="830997"/>
          </a:xfrm>
          <a:prstGeom prst="rect">
            <a:avLst/>
          </a:prstGeom>
          <a:noFill/>
        </p:spPr>
        <p:txBody>
          <a:bodyPr wrap="square" rtlCol="0">
            <a:spAutoFit/>
          </a:bodyPr>
          <a:lstStyle/>
          <a:p>
            <a:r>
              <a:rPr lang="en-GB" sz="1600">
                <a:solidFill>
                  <a:schemeClr val="bg1"/>
                </a:solidFill>
              </a:rPr>
              <a:t>Advanced Solutions</a:t>
            </a:r>
          </a:p>
          <a:p>
            <a:r>
              <a:rPr lang="en-GB" sz="1600">
                <a:solidFill>
                  <a:schemeClr val="bg1"/>
                </a:solidFill>
              </a:rPr>
              <a:t>34,1%</a:t>
            </a:r>
            <a:endParaRPr lang="en-AT" sz="1600">
              <a:solidFill>
                <a:schemeClr val="bg1"/>
              </a:solidFill>
            </a:endParaRPr>
          </a:p>
        </p:txBody>
      </p:sp>
      <p:sp>
        <p:nvSpPr>
          <p:cNvPr id="20" name="TextBox 19">
            <a:extLst>
              <a:ext uri="{FF2B5EF4-FFF2-40B4-BE49-F238E27FC236}">
                <a16:creationId xmlns:a16="http://schemas.microsoft.com/office/drawing/2014/main" id="{EC231DFF-25C1-2544-82AA-79D28D179B8C}"/>
              </a:ext>
            </a:extLst>
          </p:cNvPr>
          <p:cNvSpPr txBox="1"/>
          <p:nvPr/>
        </p:nvSpPr>
        <p:spPr>
          <a:xfrm>
            <a:off x="6418966" y="4264223"/>
            <a:ext cx="1298891" cy="830997"/>
          </a:xfrm>
          <a:prstGeom prst="rect">
            <a:avLst/>
          </a:prstGeom>
          <a:noFill/>
        </p:spPr>
        <p:txBody>
          <a:bodyPr wrap="square" rtlCol="0">
            <a:spAutoFit/>
          </a:bodyPr>
          <a:lstStyle/>
          <a:p>
            <a:r>
              <a:rPr lang="en-GB" sz="1600">
                <a:solidFill>
                  <a:schemeClr val="bg1"/>
                </a:solidFill>
              </a:rPr>
              <a:t>Intelligent </a:t>
            </a:r>
          </a:p>
          <a:p>
            <a:r>
              <a:rPr lang="en-GB" sz="1600">
                <a:solidFill>
                  <a:schemeClr val="bg1"/>
                </a:solidFill>
              </a:rPr>
              <a:t>Sensing</a:t>
            </a:r>
          </a:p>
          <a:p>
            <a:r>
              <a:rPr lang="en-GB" sz="1600">
                <a:solidFill>
                  <a:schemeClr val="bg1"/>
                </a:solidFill>
              </a:rPr>
              <a:t>15,3%</a:t>
            </a:r>
            <a:endParaRPr lang="en-AT" sz="1600">
              <a:solidFill>
                <a:schemeClr val="bg1"/>
              </a:solidFill>
            </a:endParaRPr>
          </a:p>
        </p:txBody>
      </p:sp>
      <p:sp>
        <p:nvSpPr>
          <p:cNvPr id="9" name="Rectangle: Rounded Corners 8">
            <a:extLst>
              <a:ext uri="{FF2B5EF4-FFF2-40B4-BE49-F238E27FC236}">
                <a16:creationId xmlns:a16="http://schemas.microsoft.com/office/drawing/2014/main" id="{9045A3A6-82FF-DF4F-6E0C-B44276C75526}"/>
              </a:ext>
            </a:extLst>
          </p:cNvPr>
          <p:cNvSpPr/>
          <p:nvPr/>
        </p:nvSpPr>
        <p:spPr>
          <a:xfrm>
            <a:off x="233226" y="2214103"/>
            <a:ext cx="4267200" cy="2767549"/>
          </a:xfrm>
          <a:prstGeom prst="roundRect">
            <a:avLst/>
          </a:prstGeom>
          <a:no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a:solidFill>
                  <a:schemeClr val="tx1"/>
                </a:solidFill>
              </a:rPr>
              <a:t>Power Solution</a:t>
            </a:r>
          </a:p>
          <a:p>
            <a:pPr algn="ctr"/>
            <a:r>
              <a:rPr lang="de-DE">
                <a:solidFill>
                  <a:schemeClr val="tx1"/>
                </a:solidFill>
              </a:rPr>
              <a:t>Generiert $4,2Mrd. in Revenue</a:t>
            </a:r>
          </a:p>
          <a:p>
            <a:pPr algn="ctr"/>
            <a:r>
              <a:rPr lang="de-DE">
                <a:solidFill>
                  <a:schemeClr val="tx1"/>
                </a:solidFill>
              </a:rPr>
              <a:t>Bestandteile: Analog Bauteile, Silicon Wafers,</a:t>
            </a:r>
            <a:r>
              <a:rPr lang="en-GB">
                <a:solidFill>
                  <a:schemeClr val="tx1"/>
                </a:solidFill>
              </a:rPr>
              <a:t> </a:t>
            </a:r>
            <a:r>
              <a:rPr lang="de-DE">
                <a:solidFill>
                  <a:schemeClr val="tx1"/>
                </a:solidFill>
              </a:rPr>
              <a:t>Signalverarbeitende Bauteile, Spannungs- und Stromregler</a:t>
            </a:r>
          </a:p>
        </p:txBody>
      </p:sp>
      <p:pic>
        <p:nvPicPr>
          <p:cNvPr id="27" name="Graphic 26" descr="Wi-Fi with solid fill">
            <a:extLst>
              <a:ext uri="{FF2B5EF4-FFF2-40B4-BE49-F238E27FC236}">
                <a16:creationId xmlns:a16="http://schemas.microsoft.com/office/drawing/2014/main" id="{9340AB55-4F87-F231-79ED-A790A290E95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881077" y="3850417"/>
            <a:ext cx="971497" cy="971497"/>
          </a:xfrm>
          <a:prstGeom prst="rect">
            <a:avLst/>
          </a:prstGeom>
        </p:spPr>
      </p:pic>
      <p:cxnSp>
        <p:nvCxnSpPr>
          <p:cNvPr id="2" name="Gerader Verbinder 1">
            <a:extLst>
              <a:ext uri="{FF2B5EF4-FFF2-40B4-BE49-F238E27FC236}">
                <a16:creationId xmlns:a16="http://schemas.microsoft.com/office/drawing/2014/main" id="{B58045F9-BCB2-EC15-4DB5-72E9716922D3}"/>
              </a:ext>
            </a:extLst>
          </p:cNvPr>
          <p:cNvCxnSpPr/>
          <p:nvPr/>
        </p:nvCxnSpPr>
        <p:spPr>
          <a:xfrm>
            <a:off x="0" y="702659"/>
            <a:ext cx="12192000" cy="0"/>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1074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852FFA7C-5099-A620-CACD-F38FEE540FAF}"/>
              </a:ext>
            </a:extLst>
          </p:cNvPr>
          <p:cNvSpPr txBox="1">
            <a:spLocks/>
          </p:cNvSpPr>
          <p:nvPr/>
        </p:nvSpPr>
        <p:spPr>
          <a:xfrm>
            <a:off x="379290" y="163589"/>
            <a:ext cx="11430791" cy="53907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err="1">
                <a:latin typeface="Arial"/>
                <a:cs typeface="Arial"/>
              </a:rPr>
              <a:t>Historische</a:t>
            </a:r>
            <a:r>
              <a:rPr lang="en-US" sz="2800" dirty="0">
                <a:latin typeface="Arial"/>
                <a:cs typeface="Arial"/>
              </a:rPr>
              <a:t> </a:t>
            </a:r>
            <a:r>
              <a:rPr lang="en-US" sz="2800" dirty="0" err="1">
                <a:latin typeface="Arial"/>
                <a:cs typeface="Arial"/>
              </a:rPr>
              <a:t>Finanzwerte</a:t>
            </a:r>
            <a:endParaRPr lang="de-DE" dirty="0" err="1"/>
          </a:p>
        </p:txBody>
      </p:sp>
      <p:sp>
        <p:nvSpPr>
          <p:cNvPr id="8" name="Rectangle 18">
            <a:extLst>
              <a:ext uri="{FF2B5EF4-FFF2-40B4-BE49-F238E27FC236}">
                <a16:creationId xmlns:a16="http://schemas.microsoft.com/office/drawing/2014/main" id="{A848EC0E-ABB9-6227-DF9D-70E37BCD5B64}"/>
              </a:ext>
            </a:extLst>
          </p:cNvPr>
          <p:cNvSpPr/>
          <p:nvPr/>
        </p:nvSpPr>
        <p:spPr>
          <a:xfrm>
            <a:off x="379290" y="1010404"/>
            <a:ext cx="5486400" cy="31046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effectLst>
                  <a:outerShdw blurRad="38100" dist="38100" dir="2700000" algn="tl">
                    <a:srgbClr val="000000">
                      <a:alpha val="43137"/>
                    </a:srgbClr>
                  </a:outerShdw>
                </a:effectLst>
                <a:latin typeface="Arial" panose="020B0604020202020204" pitchFamily="34" charset="0"/>
                <a:ea typeface="Cambria" panose="02040503050406030204" pitchFamily="18" charset="0"/>
                <a:cs typeface="Arial" panose="020B0604020202020204" pitchFamily="34" charset="0"/>
              </a:rPr>
              <a:t>Revenue ($Mio)</a:t>
            </a:r>
          </a:p>
        </p:txBody>
      </p:sp>
      <p:sp>
        <p:nvSpPr>
          <p:cNvPr id="9" name="Rectangle 19">
            <a:extLst>
              <a:ext uri="{FF2B5EF4-FFF2-40B4-BE49-F238E27FC236}">
                <a16:creationId xmlns:a16="http://schemas.microsoft.com/office/drawing/2014/main" id="{8EE52A27-BD00-B63D-F49E-791E92F94A08}"/>
              </a:ext>
            </a:extLst>
          </p:cNvPr>
          <p:cNvSpPr/>
          <p:nvPr/>
        </p:nvSpPr>
        <p:spPr>
          <a:xfrm>
            <a:off x="6323681" y="1010404"/>
            <a:ext cx="5486400" cy="31046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effectLst>
                  <a:outerShdw blurRad="38100" dist="38100" dir="2700000" algn="tl">
                    <a:srgbClr val="000000">
                      <a:alpha val="43137"/>
                    </a:srgbClr>
                  </a:outerShdw>
                </a:effectLst>
                <a:latin typeface="Arial" panose="020B0604020202020204" pitchFamily="34" charset="0"/>
                <a:ea typeface="Cambria" panose="02040503050406030204" pitchFamily="18" charset="0"/>
                <a:cs typeface="Arial" panose="020B0604020202020204" pitchFamily="34" charset="0"/>
              </a:rPr>
              <a:t>Marktkapitalisierung</a:t>
            </a:r>
            <a:r>
              <a:rPr lang="en-US">
                <a:effectLst>
                  <a:outerShdw blurRad="38100" dist="38100" dir="2700000" algn="tl">
                    <a:srgbClr val="000000">
                      <a:alpha val="43137"/>
                    </a:srgbClr>
                  </a:outerShdw>
                </a:effectLst>
                <a:latin typeface="Arial" panose="020B0604020202020204" pitchFamily="34" charset="0"/>
                <a:ea typeface="Cambria" panose="02040503050406030204" pitchFamily="18" charset="0"/>
                <a:cs typeface="Arial" panose="020B0604020202020204" pitchFamily="34" charset="0"/>
              </a:rPr>
              <a:t> ($Mio)</a:t>
            </a:r>
          </a:p>
        </p:txBody>
      </p:sp>
      <p:sp>
        <p:nvSpPr>
          <p:cNvPr id="10" name="Rectangle 20">
            <a:extLst>
              <a:ext uri="{FF2B5EF4-FFF2-40B4-BE49-F238E27FC236}">
                <a16:creationId xmlns:a16="http://schemas.microsoft.com/office/drawing/2014/main" id="{4AFD4A08-D026-E787-2E25-394ADBA0AB71}"/>
              </a:ext>
            </a:extLst>
          </p:cNvPr>
          <p:cNvSpPr/>
          <p:nvPr/>
        </p:nvSpPr>
        <p:spPr>
          <a:xfrm>
            <a:off x="379290" y="3860526"/>
            <a:ext cx="5486400" cy="31046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effectLst>
                  <a:outerShdw blurRad="38100" dist="38100" dir="2700000" algn="tl">
                    <a:srgbClr val="000000">
                      <a:alpha val="43137"/>
                    </a:srgbClr>
                  </a:outerShdw>
                </a:effectLst>
                <a:latin typeface="Arial" panose="020B0604020202020204" pitchFamily="34" charset="0"/>
                <a:ea typeface="Cambria" panose="02040503050406030204" pitchFamily="18" charset="0"/>
                <a:cs typeface="Arial" panose="020B0604020202020204" pitchFamily="34" charset="0"/>
              </a:rPr>
              <a:t>Net Income ($Mio)</a:t>
            </a:r>
          </a:p>
        </p:txBody>
      </p:sp>
      <p:sp>
        <p:nvSpPr>
          <p:cNvPr id="11" name="Rectangle 21">
            <a:extLst>
              <a:ext uri="{FF2B5EF4-FFF2-40B4-BE49-F238E27FC236}">
                <a16:creationId xmlns:a16="http://schemas.microsoft.com/office/drawing/2014/main" id="{7B34DB2E-4222-48B9-59D5-0EE23A06E194}"/>
              </a:ext>
            </a:extLst>
          </p:cNvPr>
          <p:cNvSpPr/>
          <p:nvPr/>
        </p:nvSpPr>
        <p:spPr>
          <a:xfrm>
            <a:off x="6323681" y="3860526"/>
            <a:ext cx="5486400" cy="31046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effectLst>
                  <a:outerShdw blurRad="38100" dist="38100" dir="2700000" algn="tl">
                    <a:srgbClr val="000000">
                      <a:alpha val="43137"/>
                    </a:srgbClr>
                  </a:outerShdw>
                </a:effectLst>
                <a:latin typeface="Arial" panose="020B0604020202020204" pitchFamily="34" charset="0"/>
                <a:ea typeface="Cambria" panose="02040503050406030204" pitchFamily="18" charset="0"/>
                <a:cs typeface="Arial" panose="020B0604020202020204" pitchFamily="34" charset="0"/>
              </a:rPr>
              <a:t>Net Income Marge</a:t>
            </a:r>
          </a:p>
        </p:txBody>
      </p:sp>
      <p:cxnSp>
        <p:nvCxnSpPr>
          <p:cNvPr id="14" name="Gerader Verbinder 13">
            <a:extLst>
              <a:ext uri="{FF2B5EF4-FFF2-40B4-BE49-F238E27FC236}">
                <a16:creationId xmlns:a16="http://schemas.microsoft.com/office/drawing/2014/main" id="{D712CBC8-E077-8738-3D04-F0CC6C5E5C95}"/>
              </a:ext>
            </a:extLst>
          </p:cNvPr>
          <p:cNvCxnSpPr/>
          <p:nvPr/>
        </p:nvCxnSpPr>
        <p:spPr>
          <a:xfrm>
            <a:off x="0" y="702659"/>
            <a:ext cx="12192000" cy="0"/>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2" name="Chart 2">
            <a:extLst>
              <a:ext uri="{FF2B5EF4-FFF2-40B4-BE49-F238E27FC236}">
                <a16:creationId xmlns:a16="http://schemas.microsoft.com/office/drawing/2014/main" id="{F171B11D-B694-98A9-1985-975BC8012367}"/>
              </a:ext>
            </a:extLst>
          </p:cNvPr>
          <p:cNvGraphicFramePr>
            <a:graphicFrameLocks/>
          </p:cNvGraphicFramePr>
          <p:nvPr>
            <p:extLst>
              <p:ext uri="{D42A27DB-BD31-4B8C-83A1-F6EECF244321}">
                <p14:modId xmlns:p14="http://schemas.microsoft.com/office/powerpoint/2010/main" val="1784237771"/>
              </p:ext>
            </p:extLst>
          </p:nvPr>
        </p:nvGraphicFramePr>
        <p:xfrm>
          <a:off x="1070533" y="1415776"/>
          <a:ext cx="4103914" cy="226858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4">
            <a:extLst>
              <a:ext uri="{FF2B5EF4-FFF2-40B4-BE49-F238E27FC236}">
                <a16:creationId xmlns:a16="http://schemas.microsoft.com/office/drawing/2014/main" id="{FB293D99-8465-7B84-CA48-704E9CFF00B6}"/>
              </a:ext>
            </a:extLst>
          </p:cNvPr>
          <p:cNvGraphicFramePr>
            <a:graphicFrameLocks/>
          </p:cNvGraphicFramePr>
          <p:nvPr>
            <p:extLst>
              <p:ext uri="{D42A27DB-BD31-4B8C-83A1-F6EECF244321}">
                <p14:modId xmlns:p14="http://schemas.microsoft.com/office/powerpoint/2010/main" val="3796948715"/>
              </p:ext>
            </p:extLst>
          </p:nvPr>
        </p:nvGraphicFramePr>
        <p:xfrm>
          <a:off x="6959600" y="1386747"/>
          <a:ext cx="4207861" cy="22976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a:extLst>
              <a:ext uri="{FF2B5EF4-FFF2-40B4-BE49-F238E27FC236}">
                <a16:creationId xmlns:a16="http://schemas.microsoft.com/office/drawing/2014/main" id="{E754031A-F80A-BA14-29FD-B61C1F3F5158}"/>
              </a:ext>
            </a:extLst>
          </p:cNvPr>
          <p:cNvGraphicFramePr>
            <a:graphicFrameLocks/>
          </p:cNvGraphicFramePr>
          <p:nvPr>
            <p:extLst>
              <p:ext uri="{D42A27DB-BD31-4B8C-83A1-F6EECF244321}">
                <p14:modId xmlns:p14="http://schemas.microsoft.com/office/powerpoint/2010/main" val="834587951"/>
              </p:ext>
            </p:extLst>
          </p:nvPr>
        </p:nvGraphicFramePr>
        <p:xfrm>
          <a:off x="1070533" y="4209091"/>
          <a:ext cx="4103914" cy="24790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Chart 5">
            <a:extLst>
              <a:ext uri="{FF2B5EF4-FFF2-40B4-BE49-F238E27FC236}">
                <a16:creationId xmlns:a16="http://schemas.microsoft.com/office/drawing/2014/main" id="{E1B4792F-E041-A7DF-C6FF-41B99122F0DF}"/>
              </a:ext>
            </a:extLst>
          </p:cNvPr>
          <p:cNvGraphicFramePr>
            <a:graphicFrameLocks/>
          </p:cNvGraphicFramePr>
          <p:nvPr>
            <p:extLst>
              <p:ext uri="{D42A27DB-BD31-4B8C-83A1-F6EECF244321}">
                <p14:modId xmlns:p14="http://schemas.microsoft.com/office/powerpoint/2010/main" val="2080128546"/>
              </p:ext>
            </p:extLst>
          </p:nvPr>
        </p:nvGraphicFramePr>
        <p:xfrm>
          <a:off x="6954871" y="4209091"/>
          <a:ext cx="4224020" cy="247287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858142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Gerader Verbinder 3">
            <a:extLst>
              <a:ext uri="{FF2B5EF4-FFF2-40B4-BE49-F238E27FC236}">
                <a16:creationId xmlns:a16="http://schemas.microsoft.com/office/drawing/2014/main" id="{91933673-5FE3-1635-5080-03938627AD97}"/>
              </a:ext>
            </a:extLst>
          </p:cNvPr>
          <p:cNvCxnSpPr/>
          <p:nvPr/>
        </p:nvCxnSpPr>
        <p:spPr>
          <a:xfrm>
            <a:off x="0" y="702659"/>
            <a:ext cx="12192000" cy="0"/>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5" name="Title 1">
            <a:extLst>
              <a:ext uri="{FF2B5EF4-FFF2-40B4-BE49-F238E27FC236}">
                <a16:creationId xmlns:a16="http://schemas.microsoft.com/office/drawing/2014/main" id="{F5CEC85E-C07F-430C-E1F9-93943F73397A}"/>
              </a:ext>
            </a:extLst>
          </p:cNvPr>
          <p:cNvSpPr txBox="1">
            <a:spLocks/>
          </p:cNvSpPr>
          <p:nvPr/>
        </p:nvSpPr>
        <p:spPr>
          <a:xfrm>
            <a:off x="379290" y="163589"/>
            <a:ext cx="11430791" cy="53907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a:latin typeface="Arial" panose="020B0604020202020204" pitchFamily="34" charset="0"/>
                <a:cs typeface="Arial" panose="020B0604020202020204" pitchFamily="34" charset="0"/>
              </a:rPr>
              <a:t>Net Present Value Model </a:t>
            </a:r>
          </a:p>
        </p:txBody>
      </p:sp>
      <p:graphicFrame>
        <p:nvGraphicFramePr>
          <p:cNvPr id="15" name="Tabelle 14">
            <a:extLst>
              <a:ext uri="{FF2B5EF4-FFF2-40B4-BE49-F238E27FC236}">
                <a16:creationId xmlns:a16="http://schemas.microsoft.com/office/drawing/2014/main" id="{9CB93F11-B1B4-8805-05E5-79C898F8781D}"/>
              </a:ext>
            </a:extLst>
          </p:cNvPr>
          <p:cNvGraphicFramePr>
            <a:graphicFrameLocks noGrp="1"/>
          </p:cNvGraphicFramePr>
          <p:nvPr>
            <p:extLst>
              <p:ext uri="{D42A27DB-BD31-4B8C-83A1-F6EECF244321}">
                <p14:modId xmlns:p14="http://schemas.microsoft.com/office/powerpoint/2010/main" val="1655221449"/>
              </p:ext>
            </p:extLst>
          </p:nvPr>
        </p:nvGraphicFramePr>
        <p:xfrm>
          <a:off x="379289" y="1291906"/>
          <a:ext cx="11430792" cy="2120855"/>
        </p:xfrm>
        <a:graphic>
          <a:graphicData uri="http://schemas.openxmlformats.org/drawingml/2006/table">
            <a:tbl>
              <a:tblPr/>
              <a:tblGrid>
                <a:gridCol w="2267666">
                  <a:extLst>
                    <a:ext uri="{9D8B030D-6E8A-4147-A177-3AD203B41FA5}">
                      <a16:colId xmlns:a16="http://schemas.microsoft.com/office/drawing/2014/main" val="3493789376"/>
                    </a:ext>
                  </a:extLst>
                </a:gridCol>
                <a:gridCol w="907066">
                  <a:extLst>
                    <a:ext uri="{9D8B030D-6E8A-4147-A177-3AD203B41FA5}">
                      <a16:colId xmlns:a16="http://schemas.microsoft.com/office/drawing/2014/main" val="1782840723"/>
                    </a:ext>
                  </a:extLst>
                </a:gridCol>
                <a:gridCol w="1069230">
                  <a:extLst>
                    <a:ext uri="{9D8B030D-6E8A-4147-A177-3AD203B41FA5}">
                      <a16:colId xmlns:a16="http://schemas.microsoft.com/office/drawing/2014/main" val="3554605854"/>
                    </a:ext>
                  </a:extLst>
                </a:gridCol>
                <a:gridCol w="1069230">
                  <a:extLst>
                    <a:ext uri="{9D8B030D-6E8A-4147-A177-3AD203B41FA5}">
                      <a16:colId xmlns:a16="http://schemas.microsoft.com/office/drawing/2014/main" val="2805232632"/>
                    </a:ext>
                  </a:extLst>
                </a:gridCol>
                <a:gridCol w="917410">
                  <a:extLst>
                    <a:ext uri="{9D8B030D-6E8A-4147-A177-3AD203B41FA5}">
                      <a16:colId xmlns:a16="http://schemas.microsoft.com/office/drawing/2014/main" val="2020710299"/>
                    </a:ext>
                  </a:extLst>
                </a:gridCol>
                <a:gridCol w="1302408">
                  <a:extLst>
                    <a:ext uri="{9D8B030D-6E8A-4147-A177-3AD203B41FA5}">
                      <a16:colId xmlns:a16="http://schemas.microsoft.com/office/drawing/2014/main" val="3278678249"/>
                    </a:ext>
                  </a:extLst>
                </a:gridCol>
                <a:gridCol w="1349979">
                  <a:extLst>
                    <a:ext uri="{9D8B030D-6E8A-4147-A177-3AD203B41FA5}">
                      <a16:colId xmlns:a16="http://schemas.microsoft.com/office/drawing/2014/main" val="3820126614"/>
                    </a:ext>
                  </a:extLst>
                </a:gridCol>
                <a:gridCol w="1406030">
                  <a:extLst>
                    <a:ext uri="{9D8B030D-6E8A-4147-A177-3AD203B41FA5}">
                      <a16:colId xmlns:a16="http://schemas.microsoft.com/office/drawing/2014/main" val="1935158309"/>
                    </a:ext>
                  </a:extLst>
                </a:gridCol>
                <a:gridCol w="1141773">
                  <a:extLst>
                    <a:ext uri="{9D8B030D-6E8A-4147-A177-3AD203B41FA5}">
                      <a16:colId xmlns:a16="http://schemas.microsoft.com/office/drawing/2014/main" val="2181886524"/>
                    </a:ext>
                  </a:extLst>
                </a:gridCol>
              </a:tblGrid>
              <a:tr h="210783">
                <a:tc>
                  <a:txBody>
                    <a:bodyPr/>
                    <a:lstStyle/>
                    <a:p>
                      <a:pPr algn="l" fontAlgn="b"/>
                      <a:r>
                        <a:rPr lang="en-GB" sz="1400" b="0" i="0" u="none" strike="noStrike" dirty="0">
                          <a:solidFill>
                            <a:schemeClr val="tx1"/>
                          </a:solidFill>
                          <a:effectLst/>
                          <a:latin typeface="+mn-lt"/>
                          <a:cs typeface="Arial" panose="020B0604020202020204" pitchFamily="34" charset="0"/>
                        </a:rPr>
                        <a:t>FY (in MM)</a:t>
                      </a:r>
                    </a:p>
                  </a:txBody>
                  <a:tcPr marL="6350" marR="6350" marT="6350"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400" b="0" i="0" u="none" strike="noStrike" dirty="0">
                          <a:solidFill>
                            <a:schemeClr val="tx1"/>
                          </a:solidFill>
                          <a:effectLst/>
                          <a:latin typeface="+mn-lt"/>
                          <a:cs typeface="Arial" panose="020B0604020202020204" pitchFamily="34" charset="0"/>
                        </a:rPr>
                        <a:t>2021A</a:t>
                      </a:r>
                    </a:p>
                  </a:txBody>
                  <a:tcPr marL="6350" marR="6350" marT="635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400" b="0" i="0" u="none" strike="noStrike" dirty="0">
                          <a:solidFill>
                            <a:schemeClr val="tx1"/>
                          </a:solidFill>
                          <a:effectLst/>
                          <a:latin typeface="+mn-lt"/>
                          <a:cs typeface="Arial" panose="020B0604020202020204" pitchFamily="34" charset="0"/>
                        </a:rPr>
                        <a:t>2022A</a:t>
                      </a:r>
                    </a:p>
                  </a:txBody>
                  <a:tcPr marL="6350" marR="6350" marT="635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GB" sz="1400" b="0" i="0" u="none" strike="noStrike" dirty="0">
                        <a:solidFill>
                          <a:schemeClr val="tx1"/>
                        </a:solidFill>
                        <a:effectLst/>
                        <a:latin typeface="+mn-lt"/>
                        <a:cs typeface="Arial" panose="020B0604020202020204" pitchFamily="34" charset="0"/>
                      </a:endParaRPr>
                    </a:p>
                  </a:txBody>
                  <a:tcPr marL="6350" marR="6350" marT="635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400" b="0" i="0" u="none" strike="noStrike" dirty="0">
                          <a:solidFill>
                            <a:schemeClr val="tx1"/>
                          </a:solidFill>
                          <a:effectLst/>
                          <a:latin typeface="+mn-lt"/>
                          <a:cs typeface="Arial" panose="020B0604020202020204" pitchFamily="34" charset="0"/>
                        </a:rPr>
                        <a:t>2023F</a:t>
                      </a:r>
                    </a:p>
                  </a:txBody>
                  <a:tcPr marL="6350" marR="6350" marT="635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400" b="0" i="0" u="none" strike="noStrike" dirty="0">
                          <a:solidFill>
                            <a:schemeClr val="tx1"/>
                          </a:solidFill>
                          <a:effectLst/>
                          <a:latin typeface="+mn-lt"/>
                          <a:cs typeface="Arial" panose="020B0604020202020204" pitchFamily="34" charset="0"/>
                        </a:rPr>
                        <a:t>2024F</a:t>
                      </a:r>
                    </a:p>
                  </a:txBody>
                  <a:tcPr marL="6350" marR="6350" marT="635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400" b="0" i="0" u="none" strike="noStrike" dirty="0">
                          <a:solidFill>
                            <a:schemeClr val="tx1"/>
                          </a:solidFill>
                          <a:effectLst/>
                          <a:latin typeface="+mn-lt"/>
                          <a:cs typeface="Arial" panose="020B0604020202020204" pitchFamily="34" charset="0"/>
                        </a:rPr>
                        <a:t>2025F</a:t>
                      </a:r>
                    </a:p>
                  </a:txBody>
                  <a:tcPr marL="6350" marR="6350" marT="635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400" b="0" i="0" u="none" strike="noStrike" dirty="0">
                          <a:solidFill>
                            <a:schemeClr val="tx1"/>
                          </a:solidFill>
                          <a:effectLst/>
                          <a:latin typeface="+mn-lt"/>
                          <a:cs typeface="Arial" panose="020B0604020202020204" pitchFamily="34" charset="0"/>
                        </a:rPr>
                        <a:t>2027F</a:t>
                      </a:r>
                    </a:p>
                  </a:txBody>
                  <a:tcPr marL="6350" marR="6350" marT="635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400" b="0" i="0" u="none" strike="noStrike" dirty="0">
                          <a:solidFill>
                            <a:schemeClr val="tx1"/>
                          </a:solidFill>
                          <a:effectLst/>
                          <a:latin typeface="+mn-lt"/>
                          <a:cs typeface="Arial" panose="020B0604020202020204" pitchFamily="34" charset="0"/>
                        </a:rPr>
                        <a:t>2030F</a:t>
                      </a:r>
                    </a:p>
                  </a:txBody>
                  <a:tcPr marL="6350" marR="6350" marT="635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9719165"/>
                  </a:ext>
                </a:extLst>
              </a:tr>
              <a:tr h="516469">
                <a:tc>
                  <a:txBody>
                    <a:bodyPr/>
                    <a:lstStyle/>
                    <a:p>
                      <a:pPr algn="l" fontAlgn="b"/>
                      <a:r>
                        <a:rPr lang="en-GB" sz="1600" b="0" i="1" u="none" strike="noStrike" dirty="0">
                          <a:solidFill>
                            <a:srgbClr val="000000"/>
                          </a:solidFill>
                          <a:effectLst/>
                          <a:latin typeface="+mn-lt"/>
                          <a:cs typeface="Arial" panose="020B0604020202020204" pitchFamily="34" charset="0"/>
                        </a:rPr>
                        <a:t>Revenue </a:t>
                      </a:r>
                    </a:p>
                  </a:txBody>
                  <a:tcPr marL="6350" marR="6350" marT="6350" marB="0" anchor="ctr">
                    <a:lnL w="635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dirty="0">
                          <a:solidFill>
                            <a:srgbClr val="000000"/>
                          </a:solidFill>
                          <a:effectLst/>
                          <a:latin typeface="+mn-lt"/>
                          <a:cs typeface="Arial" panose="020B0604020202020204" pitchFamily="34" charset="0"/>
                        </a:rPr>
                        <a:t>6739,8</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dirty="0">
                          <a:solidFill>
                            <a:srgbClr val="000000"/>
                          </a:solidFill>
                          <a:effectLst/>
                          <a:latin typeface="+mn-lt"/>
                          <a:cs typeface="Arial" panose="020B0604020202020204" pitchFamily="34" charset="0"/>
                        </a:rPr>
                        <a:t>8326,2</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endParaRPr lang="en-AT" sz="1400" b="0" i="0" u="none" strike="noStrike" dirty="0">
                        <a:solidFill>
                          <a:srgbClr val="000000"/>
                        </a:solidFill>
                        <a:effectLst/>
                        <a:latin typeface="+mn-lt"/>
                        <a:cs typeface="Arial" panose="020B0604020202020204" pitchFamily="34" charset="0"/>
                      </a:endParaRP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dirty="0">
                          <a:solidFill>
                            <a:srgbClr val="000000"/>
                          </a:solidFill>
                          <a:effectLst/>
                          <a:latin typeface="+mn-lt"/>
                          <a:ea typeface="Calibri" panose="020F0502020204030204" pitchFamily="34" charset="0"/>
                          <a:cs typeface="Calibri" panose="020F0502020204030204" pitchFamily="34" charset="0"/>
                        </a:rPr>
                        <a:t>8108</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dirty="0">
                          <a:solidFill>
                            <a:srgbClr val="000000"/>
                          </a:solidFill>
                          <a:effectLst/>
                          <a:latin typeface="+mn-lt"/>
                          <a:cs typeface="Arial" panose="020B0604020202020204" pitchFamily="34" charset="0"/>
                        </a:rPr>
                        <a:t>9243,12</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dirty="0">
                          <a:solidFill>
                            <a:srgbClr val="000000"/>
                          </a:solidFill>
                          <a:effectLst/>
                          <a:latin typeface="+mn-lt"/>
                          <a:cs typeface="Arial" panose="020B0604020202020204" pitchFamily="34" charset="0"/>
                        </a:rPr>
                        <a:t>10537,16</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dirty="0">
                          <a:solidFill>
                            <a:srgbClr val="000000"/>
                          </a:solidFill>
                          <a:effectLst/>
                          <a:latin typeface="+mn-lt"/>
                          <a:cs typeface="Arial" panose="020B0604020202020204" pitchFamily="34" charset="0"/>
                        </a:rPr>
                        <a:t>13694,1</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dirty="0">
                          <a:solidFill>
                            <a:srgbClr val="000000"/>
                          </a:solidFill>
                          <a:effectLst/>
                          <a:latin typeface="+mn-lt"/>
                          <a:cs typeface="Arial" panose="020B0604020202020204" pitchFamily="34" charset="0"/>
                        </a:rPr>
                        <a:t>20288,4</a:t>
                      </a:r>
                    </a:p>
                  </a:txBody>
                  <a:tcPr marL="6350" marR="6350" marT="6350" marB="0" anchor="ctr">
                    <a:lnL>
                      <a:noFill/>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813195716"/>
                  </a:ext>
                </a:extLst>
              </a:tr>
              <a:tr h="516469">
                <a:tc>
                  <a:txBody>
                    <a:bodyPr/>
                    <a:lstStyle/>
                    <a:p>
                      <a:pPr algn="l" fontAlgn="b"/>
                      <a:r>
                        <a:rPr lang="en-GB" sz="1600" b="0" i="1" u="none" strike="noStrike" dirty="0">
                          <a:solidFill>
                            <a:srgbClr val="000000"/>
                          </a:solidFill>
                          <a:effectLst/>
                          <a:latin typeface="+mn-lt"/>
                          <a:cs typeface="Arial" panose="020B0604020202020204" pitchFamily="34" charset="0"/>
                        </a:rPr>
                        <a:t>Revenue Growth p.a.</a:t>
                      </a:r>
                    </a:p>
                  </a:txBody>
                  <a:tcPr marL="6350" marR="6350" marT="6350"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AT" sz="1400" b="0" i="1" u="none" strike="noStrike">
                          <a:solidFill>
                            <a:srgbClr val="000000"/>
                          </a:solidFill>
                          <a:effectLst/>
                          <a:latin typeface="+mn-lt"/>
                          <a:cs typeface="Arial" panose="020B0604020202020204" pitchFamily="34" charset="0"/>
                        </a:rPr>
                        <a:t>28%</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AT" sz="1400" b="0" i="1" u="none" strike="noStrike" dirty="0">
                          <a:solidFill>
                            <a:srgbClr val="000000"/>
                          </a:solidFill>
                          <a:effectLst/>
                          <a:latin typeface="+mn-lt"/>
                          <a:cs typeface="Arial" panose="020B0604020202020204" pitchFamily="34" charset="0"/>
                        </a:rPr>
                        <a:t>24%</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AT" sz="1400" b="0" i="1" u="none" strike="noStrike" dirty="0">
                        <a:solidFill>
                          <a:srgbClr val="000000"/>
                        </a:solidFill>
                        <a:effectLst/>
                        <a:latin typeface="+mn-lt"/>
                        <a:cs typeface="Arial" panose="020B0604020202020204" pitchFamily="34" charset="0"/>
                      </a:endParaRP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AT" sz="1400" b="0" i="1" u="none" strike="noStrike" kern="1200" dirty="0">
                          <a:solidFill>
                            <a:schemeClr val="tx1"/>
                          </a:solidFill>
                          <a:effectLst/>
                          <a:latin typeface="+mn-lt"/>
                          <a:ea typeface="+mn-ea"/>
                          <a:cs typeface="Arial" panose="020B0604020202020204" pitchFamily="34" charset="0"/>
                        </a:rPr>
                        <a:t>-3%</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AT" sz="1400" b="0" i="1" u="none" strike="noStrike" dirty="0">
                          <a:solidFill>
                            <a:schemeClr val="tx1"/>
                          </a:solidFill>
                          <a:effectLst/>
                          <a:latin typeface="+mn-lt"/>
                          <a:cs typeface="Arial" panose="020B0604020202020204" pitchFamily="34" charset="0"/>
                        </a:rPr>
                        <a:t>14%</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AT" sz="1400" b="0" i="1" u="none" strike="noStrike" dirty="0">
                          <a:solidFill>
                            <a:schemeClr val="tx1"/>
                          </a:solidFill>
                          <a:effectLst/>
                          <a:latin typeface="+mn-lt"/>
                          <a:cs typeface="Arial" panose="020B0604020202020204" pitchFamily="34" charset="0"/>
                        </a:rPr>
                        <a:t>14%</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AT" sz="1400" b="0" i="1" u="none" strike="noStrike" dirty="0">
                          <a:solidFill>
                            <a:schemeClr val="tx1"/>
                          </a:solidFill>
                          <a:effectLst/>
                          <a:latin typeface="+mn-lt"/>
                          <a:cs typeface="Arial" panose="020B0604020202020204" pitchFamily="34" charset="0"/>
                        </a:rPr>
                        <a:t>15%</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AT" sz="1400" b="0" i="1" u="none" strike="noStrike" dirty="0">
                          <a:solidFill>
                            <a:schemeClr val="tx1"/>
                          </a:solidFill>
                          <a:effectLst/>
                          <a:latin typeface="+mn-lt"/>
                          <a:cs typeface="Arial" panose="020B0604020202020204" pitchFamily="34" charset="0"/>
                        </a:rPr>
                        <a:t>16%</a:t>
                      </a:r>
                    </a:p>
                  </a:txBody>
                  <a:tcPr marL="6350" marR="6350" marT="635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6757305"/>
                  </a:ext>
                </a:extLst>
              </a:tr>
              <a:tr h="420885">
                <a:tc>
                  <a:txBody>
                    <a:bodyPr/>
                    <a:lstStyle/>
                    <a:p>
                      <a:pPr algn="l" fontAlgn="b"/>
                      <a:r>
                        <a:rPr lang="en-GB" sz="1600" b="0" i="1" u="none" strike="noStrike" dirty="0">
                          <a:solidFill>
                            <a:srgbClr val="000000"/>
                          </a:solidFill>
                          <a:effectLst/>
                          <a:latin typeface="+mn-lt"/>
                          <a:cs typeface="Arial" panose="020B0604020202020204" pitchFamily="34" charset="0"/>
                        </a:rPr>
                        <a:t>Net Income </a:t>
                      </a:r>
                    </a:p>
                  </a:txBody>
                  <a:tcPr marL="6350" marR="6350" marT="6350"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a:solidFill>
                            <a:srgbClr val="000000"/>
                          </a:solidFill>
                          <a:effectLst/>
                          <a:latin typeface="+mn-lt"/>
                          <a:cs typeface="Arial" panose="020B0604020202020204" pitchFamily="34" charset="0"/>
                        </a:rPr>
                        <a:t>1009,6</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dirty="0">
                          <a:solidFill>
                            <a:srgbClr val="000000"/>
                          </a:solidFill>
                          <a:effectLst/>
                          <a:latin typeface="+mn-lt"/>
                          <a:cs typeface="Arial" panose="020B0604020202020204" pitchFamily="34" charset="0"/>
                        </a:rPr>
                        <a:t>1902,2</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endParaRPr lang="en-AT" sz="1400" b="0" i="0" u="none" strike="noStrike" dirty="0">
                        <a:solidFill>
                          <a:srgbClr val="000000"/>
                        </a:solidFill>
                        <a:effectLst/>
                        <a:latin typeface="+mn-lt"/>
                        <a:cs typeface="Arial" panose="020B0604020202020204" pitchFamily="34" charset="0"/>
                      </a:endParaRP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dirty="0">
                          <a:solidFill>
                            <a:schemeClr val="tx1"/>
                          </a:solidFill>
                          <a:effectLst/>
                          <a:latin typeface="+mn-lt"/>
                          <a:cs typeface="Arial" panose="020B0604020202020204" pitchFamily="34" charset="0"/>
                        </a:rPr>
                        <a:t>2078</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dirty="0">
                          <a:solidFill>
                            <a:schemeClr val="tx1"/>
                          </a:solidFill>
                          <a:effectLst/>
                          <a:latin typeface="+mn-lt"/>
                          <a:cs typeface="Arial" panose="020B0604020202020204" pitchFamily="34" charset="0"/>
                        </a:rPr>
                        <a:t>1848,62</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dirty="0">
                          <a:solidFill>
                            <a:schemeClr val="tx1"/>
                          </a:solidFill>
                          <a:effectLst/>
                          <a:latin typeface="+mn-lt"/>
                          <a:cs typeface="Arial" panose="020B0604020202020204" pitchFamily="34" charset="0"/>
                        </a:rPr>
                        <a:t>2107,43</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a:solidFill>
                            <a:schemeClr val="tx1"/>
                          </a:solidFill>
                          <a:effectLst/>
                          <a:latin typeface="+mn-lt"/>
                          <a:cs typeface="Arial" panose="020B0604020202020204" pitchFamily="34" charset="0"/>
                        </a:rPr>
                        <a:t>2738,82</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b"/>
                      <a:r>
                        <a:rPr lang="en-AT" sz="1400" b="0" i="0" u="none" strike="noStrike" dirty="0">
                          <a:solidFill>
                            <a:schemeClr val="tx1"/>
                          </a:solidFill>
                          <a:effectLst/>
                          <a:latin typeface="+mn-lt"/>
                          <a:cs typeface="Arial" panose="020B0604020202020204" pitchFamily="34" charset="0"/>
                        </a:rPr>
                        <a:t>4057,68</a:t>
                      </a:r>
                    </a:p>
                  </a:txBody>
                  <a:tcPr marL="6350" marR="6350" marT="635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273735848"/>
                  </a:ext>
                </a:extLst>
              </a:tr>
              <a:tr h="447322">
                <a:tc>
                  <a:txBody>
                    <a:bodyPr/>
                    <a:lstStyle/>
                    <a:p>
                      <a:pPr algn="l" fontAlgn="b"/>
                      <a:r>
                        <a:rPr lang="en-GB" sz="1600" b="0" i="1" u="none" strike="noStrike" dirty="0">
                          <a:solidFill>
                            <a:srgbClr val="000000"/>
                          </a:solidFill>
                          <a:effectLst/>
                          <a:latin typeface="+mn-lt"/>
                          <a:cs typeface="Arial" panose="020B0604020202020204" pitchFamily="34" charset="0"/>
                        </a:rPr>
                        <a:t>Net income Margin</a:t>
                      </a:r>
                    </a:p>
                  </a:txBody>
                  <a:tcPr marL="6350" marR="6350" marT="6350"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AT" sz="1400" b="0" i="1" u="none" strike="noStrike">
                          <a:solidFill>
                            <a:srgbClr val="000000"/>
                          </a:solidFill>
                          <a:effectLst/>
                          <a:latin typeface="+mn-lt"/>
                          <a:cs typeface="Arial" panose="020B0604020202020204" pitchFamily="34" charset="0"/>
                        </a:rPr>
                        <a:t>15%</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AT" sz="1400" b="0" i="1" u="none" strike="noStrike">
                          <a:solidFill>
                            <a:srgbClr val="000000"/>
                          </a:solidFill>
                          <a:effectLst/>
                          <a:latin typeface="+mn-lt"/>
                          <a:cs typeface="Arial" panose="020B0604020202020204" pitchFamily="34" charset="0"/>
                        </a:rPr>
                        <a:t>23%</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AT" sz="1400" b="0" i="1" u="none" strike="noStrike">
                        <a:solidFill>
                          <a:srgbClr val="000000"/>
                        </a:solidFill>
                        <a:effectLst/>
                        <a:latin typeface="+mn-lt"/>
                        <a:cs typeface="Arial" panose="020B0604020202020204" pitchFamily="34" charset="0"/>
                      </a:endParaRP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AT" sz="1400" b="0" i="1" u="none" strike="noStrike" kern="1200" dirty="0">
                          <a:solidFill>
                            <a:schemeClr val="tx1"/>
                          </a:solidFill>
                          <a:effectLst/>
                          <a:latin typeface="+mn-lt"/>
                          <a:ea typeface="+mn-ea"/>
                          <a:cs typeface="Arial" panose="020B0604020202020204" pitchFamily="34" charset="0"/>
                        </a:rPr>
                        <a:t>26%</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AT" sz="1400" b="0" i="1" u="none" strike="noStrike" dirty="0">
                          <a:solidFill>
                            <a:schemeClr val="tx1"/>
                          </a:solidFill>
                          <a:effectLst/>
                          <a:latin typeface="+mn-lt"/>
                          <a:cs typeface="Arial" panose="020B0604020202020204" pitchFamily="34" charset="0"/>
                        </a:rPr>
                        <a:t>20%</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AT" sz="1400" b="0" i="1" u="none" strike="noStrike" dirty="0">
                          <a:solidFill>
                            <a:schemeClr val="tx1"/>
                          </a:solidFill>
                          <a:effectLst/>
                          <a:latin typeface="+mn-lt"/>
                          <a:cs typeface="Arial" panose="020B0604020202020204" pitchFamily="34" charset="0"/>
                        </a:rPr>
                        <a:t>20%</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AT" sz="1400" b="0" i="1" u="none" strike="noStrike" dirty="0">
                          <a:solidFill>
                            <a:schemeClr val="tx1"/>
                          </a:solidFill>
                          <a:effectLst/>
                          <a:latin typeface="+mn-lt"/>
                          <a:cs typeface="Arial" panose="020B0604020202020204" pitchFamily="34" charset="0"/>
                        </a:rPr>
                        <a:t>20%</a:t>
                      </a:r>
                    </a:p>
                  </a:txBody>
                  <a:tcPr marL="6350" marR="6350" marT="635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AT" sz="1400" b="0" i="1" u="none" strike="noStrike" dirty="0">
                          <a:solidFill>
                            <a:schemeClr val="tx1"/>
                          </a:solidFill>
                          <a:effectLst/>
                          <a:latin typeface="+mn-lt"/>
                          <a:cs typeface="Arial" panose="020B0604020202020204" pitchFamily="34" charset="0"/>
                        </a:rPr>
                        <a:t>20%</a:t>
                      </a:r>
                    </a:p>
                  </a:txBody>
                  <a:tcPr marL="6350" marR="6350" marT="635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75431989"/>
                  </a:ext>
                </a:extLst>
              </a:tr>
            </a:tbl>
          </a:graphicData>
        </a:graphic>
      </p:graphicFrame>
      <p:graphicFrame>
        <p:nvGraphicFramePr>
          <p:cNvPr id="29" name="Tabelle 28">
            <a:extLst>
              <a:ext uri="{FF2B5EF4-FFF2-40B4-BE49-F238E27FC236}">
                <a16:creationId xmlns:a16="http://schemas.microsoft.com/office/drawing/2014/main" id="{E927724D-1048-55B9-0C5E-B2FE268A2A5E}"/>
              </a:ext>
            </a:extLst>
          </p:cNvPr>
          <p:cNvGraphicFramePr>
            <a:graphicFrameLocks noGrp="1"/>
          </p:cNvGraphicFramePr>
          <p:nvPr>
            <p:extLst>
              <p:ext uri="{D42A27DB-BD31-4B8C-83A1-F6EECF244321}">
                <p14:modId xmlns:p14="http://schemas.microsoft.com/office/powerpoint/2010/main" val="3667910142"/>
              </p:ext>
            </p:extLst>
          </p:nvPr>
        </p:nvGraphicFramePr>
        <p:xfrm>
          <a:off x="379288" y="3598332"/>
          <a:ext cx="5501395" cy="2789872"/>
        </p:xfrm>
        <a:graphic>
          <a:graphicData uri="http://schemas.openxmlformats.org/drawingml/2006/table">
            <a:tbl>
              <a:tblPr/>
              <a:tblGrid>
                <a:gridCol w="3701401">
                  <a:extLst>
                    <a:ext uri="{9D8B030D-6E8A-4147-A177-3AD203B41FA5}">
                      <a16:colId xmlns:a16="http://schemas.microsoft.com/office/drawing/2014/main" val="2089751671"/>
                    </a:ext>
                  </a:extLst>
                </a:gridCol>
                <a:gridCol w="1799994">
                  <a:extLst>
                    <a:ext uri="{9D8B030D-6E8A-4147-A177-3AD203B41FA5}">
                      <a16:colId xmlns:a16="http://schemas.microsoft.com/office/drawing/2014/main" val="3976558864"/>
                    </a:ext>
                  </a:extLst>
                </a:gridCol>
              </a:tblGrid>
              <a:tr h="348734">
                <a:tc gridSpan="2">
                  <a:txBody>
                    <a:bodyPr/>
                    <a:lstStyle/>
                    <a:p>
                      <a:pPr algn="ctr" fontAlgn="b"/>
                      <a:r>
                        <a:rPr lang="en-GB" sz="1600" b="1" i="0" u="none" strike="noStrike">
                          <a:solidFill>
                            <a:srgbClr val="FFFFFF"/>
                          </a:solidFill>
                          <a:effectLst/>
                          <a:latin typeface="+mn-lt"/>
                          <a:cs typeface="Arial" panose="020B0604020202020204" pitchFamily="34" charset="0"/>
                        </a:rPr>
                        <a:t>Input Values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757171"/>
                    </a:solidFill>
                  </a:tcPr>
                </a:tc>
                <a:tc hMerge="1">
                  <a:txBody>
                    <a:bodyPr/>
                    <a:lstStyle/>
                    <a:p>
                      <a:endParaRPr lang="en-AT"/>
                    </a:p>
                  </a:txBody>
                  <a:tcPr/>
                </a:tc>
                <a:extLst>
                  <a:ext uri="{0D108BD9-81ED-4DB2-BD59-A6C34878D82A}">
                    <a16:rowId xmlns:a16="http://schemas.microsoft.com/office/drawing/2014/main" val="4050617971"/>
                  </a:ext>
                </a:extLst>
              </a:tr>
              <a:tr h="348734">
                <a:tc>
                  <a:txBody>
                    <a:bodyPr/>
                    <a:lstStyle/>
                    <a:p>
                      <a:pPr algn="l" fontAlgn="b"/>
                      <a:r>
                        <a:rPr lang="en-GB" sz="1400" b="0" i="1" u="none" strike="noStrike">
                          <a:solidFill>
                            <a:srgbClr val="000000"/>
                          </a:solidFill>
                          <a:effectLst/>
                          <a:latin typeface="+mn-lt"/>
                          <a:cs typeface="Arial" panose="020B0604020202020204" pitchFamily="34" charset="0"/>
                        </a:rPr>
                        <a:t>perpetuity Growth rate</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en-AT" sz="1400" b="0" i="0" u="none" strike="noStrike">
                          <a:solidFill>
                            <a:srgbClr val="000000"/>
                          </a:solidFill>
                          <a:effectLst/>
                          <a:latin typeface="+mn-lt"/>
                          <a:cs typeface="Arial" panose="020B0604020202020204" pitchFamily="34" charset="0"/>
                        </a:rPr>
                        <a:t>8%</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699"/>
                    </a:solidFill>
                  </a:tcPr>
                </a:tc>
                <a:extLst>
                  <a:ext uri="{0D108BD9-81ED-4DB2-BD59-A6C34878D82A}">
                    <a16:rowId xmlns:a16="http://schemas.microsoft.com/office/drawing/2014/main" val="1766764395"/>
                  </a:ext>
                </a:extLst>
              </a:tr>
              <a:tr h="348734">
                <a:tc>
                  <a:txBody>
                    <a:bodyPr/>
                    <a:lstStyle/>
                    <a:p>
                      <a:pPr algn="l" fontAlgn="b"/>
                      <a:r>
                        <a:rPr lang="en-GB" sz="1400" b="0" i="1" u="none" strike="noStrike" noProof="0">
                          <a:solidFill>
                            <a:srgbClr val="000000"/>
                          </a:solidFill>
                          <a:effectLst/>
                          <a:latin typeface="+mn-lt"/>
                          <a:cs typeface="Arial" panose="020B0604020202020204" pitchFamily="34" charset="0"/>
                        </a:rPr>
                        <a:t>10Y US Treasury Bill </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en-AT" sz="1400" b="0" i="0" u="none" strike="noStrike">
                          <a:solidFill>
                            <a:srgbClr val="000000"/>
                          </a:solidFill>
                          <a:effectLst/>
                          <a:latin typeface="+mn-lt"/>
                          <a:cs typeface="Arial" panose="020B0604020202020204" pitchFamily="34" charset="0"/>
                        </a:rPr>
                        <a:t>4,17%</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699"/>
                    </a:solidFill>
                  </a:tcPr>
                </a:tc>
                <a:extLst>
                  <a:ext uri="{0D108BD9-81ED-4DB2-BD59-A6C34878D82A}">
                    <a16:rowId xmlns:a16="http://schemas.microsoft.com/office/drawing/2014/main" val="3711724852"/>
                  </a:ext>
                </a:extLst>
              </a:tr>
              <a:tr h="348734">
                <a:tc>
                  <a:txBody>
                    <a:bodyPr/>
                    <a:lstStyle/>
                    <a:p>
                      <a:pPr algn="l" fontAlgn="b"/>
                      <a:r>
                        <a:rPr lang="en-GB" sz="1400" b="0" i="1" u="none" strike="noStrike">
                          <a:solidFill>
                            <a:srgbClr val="000000"/>
                          </a:solidFill>
                          <a:effectLst/>
                          <a:latin typeface="+mn-lt"/>
                          <a:cs typeface="Arial" panose="020B0604020202020204" pitchFamily="34" charset="0"/>
                        </a:rPr>
                        <a:t>Stock Beta</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en-AT" sz="1400" b="0" i="0" u="none" strike="noStrike">
                          <a:solidFill>
                            <a:srgbClr val="000000"/>
                          </a:solidFill>
                          <a:effectLst/>
                          <a:latin typeface="+mn-lt"/>
                          <a:cs typeface="Arial" panose="020B0604020202020204" pitchFamily="34" charset="0"/>
                        </a:rPr>
                        <a:t>1,75</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699"/>
                    </a:solidFill>
                  </a:tcPr>
                </a:tc>
                <a:extLst>
                  <a:ext uri="{0D108BD9-81ED-4DB2-BD59-A6C34878D82A}">
                    <a16:rowId xmlns:a16="http://schemas.microsoft.com/office/drawing/2014/main" val="1437302678"/>
                  </a:ext>
                </a:extLst>
              </a:tr>
              <a:tr h="348734">
                <a:tc>
                  <a:txBody>
                    <a:bodyPr/>
                    <a:lstStyle/>
                    <a:p>
                      <a:pPr algn="l" fontAlgn="b"/>
                      <a:r>
                        <a:rPr lang="en-GB" sz="1400" b="0" i="1" u="none" strike="noStrike">
                          <a:solidFill>
                            <a:srgbClr val="000000"/>
                          </a:solidFill>
                          <a:effectLst/>
                          <a:latin typeface="+mn-lt"/>
                          <a:cs typeface="Arial" panose="020B0604020202020204" pitchFamily="34" charset="0"/>
                        </a:rPr>
                        <a:t>Avg. Market Return</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en-AT" sz="1400" b="0" i="0" u="none" strike="noStrike">
                          <a:solidFill>
                            <a:srgbClr val="000000"/>
                          </a:solidFill>
                          <a:effectLst/>
                          <a:latin typeface="+mn-lt"/>
                          <a:cs typeface="Arial" panose="020B0604020202020204" pitchFamily="34" charset="0"/>
                        </a:rPr>
                        <a:t>10%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699"/>
                    </a:solidFill>
                  </a:tcPr>
                </a:tc>
                <a:extLst>
                  <a:ext uri="{0D108BD9-81ED-4DB2-BD59-A6C34878D82A}">
                    <a16:rowId xmlns:a16="http://schemas.microsoft.com/office/drawing/2014/main" val="25578887"/>
                  </a:ext>
                </a:extLst>
              </a:tr>
              <a:tr h="348734">
                <a:tc>
                  <a:txBody>
                    <a:bodyPr/>
                    <a:lstStyle/>
                    <a:p>
                      <a:pPr algn="l" fontAlgn="b"/>
                      <a:r>
                        <a:rPr lang="en-GB" sz="1400" b="0" i="1" u="none" strike="noStrike">
                          <a:solidFill>
                            <a:srgbClr val="000000"/>
                          </a:solidFill>
                          <a:effectLst/>
                          <a:latin typeface="+mn-lt"/>
                          <a:cs typeface="Arial"/>
                        </a:rPr>
                        <a:t>Cost of Equity (CAPM)</a:t>
                      </a:r>
                      <a:endParaRPr lang="en-GB" sz="1400" b="0" i="1" u="none" strike="noStrike">
                        <a:solidFill>
                          <a:srgbClr val="000000"/>
                        </a:solidFill>
                        <a:effectLst/>
                        <a:latin typeface="+mn-lt"/>
                        <a:cs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en-AT" sz="1400" b="0" i="0" u="none" strike="noStrike">
                          <a:solidFill>
                            <a:srgbClr val="000000"/>
                          </a:solidFill>
                          <a:effectLst/>
                          <a:latin typeface="+mn-lt"/>
                          <a:cs typeface="Arial" panose="020B0604020202020204" pitchFamily="34" charset="0"/>
                        </a:rPr>
                        <a:t>14,37%</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699"/>
                    </a:solidFill>
                  </a:tcPr>
                </a:tc>
                <a:extLst>
                  <a:ext uri="{0D108BD9-81ED-4DB2-BD59-A6C34878D82A}">
                    <a16:rowId xmlns:a16="http://schemas.microsoft.com/office/drawing/2014/main" val="3870528685"/>
                  </a:ext>
                </a:extLst>
              </a:tr>
              <a:tr h="348734">
                <a:tc>
                  <a:txBody>
                    <a:bodyPr/>
                    <a:lstStyle/>
                    <a:p>
                      <a:pPr algn="l" fontAlgn="b"/>
                      <a:r>
                        <a:rPr lang="en-GB" sz="1400" b="0" i="1" u="none" strike="noStrike">
                          <a:solidFill>
                            <a:srgbClr val="000000"/>
                          </a:solidFill>
                          <a:effectLst/>
                          <a:latin typeface="+mn-lt"/>
                          <a:cs typeface="Arial" panose="020B0604020202020204" pitchFamily="34" charset="0"/>
                        </a:rPr>
                        <a:t>Cost of debt</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r>
                        <a:rPr lang="en-AT" sz="1400" b="0" i="0" u="none" strike="noStrike">
                          <a:solidFill>
                            <a:srgbClr val="000000"/>
                          </a:solidFill>
                          <a:effectLst/>
                          <a:latin typeface="+mn-lt"/>
                          <a:cs typeface="Arial" panose="020B0604020202020204" pitchFamily="34" charset="0"/>
                        </a:rPr>
                        <a:t>2,94%</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699"/>
                    </a:solidFill>
                  </a:tcPr>
                </a:tc>
                <a:extLst>
                  <a:ext uri="{0D108BD9-81ED-4DB2-BD59-A6C34878D82A}">
                    <a16:rowId xmlns:a16="http://schemas.microsoft.com/office/drawing/2014/main" val="2869177871"/>
                  </a:ext>
                </a:extLst>
              </a:tr>
              <a:tr h="348734">
                <a:tc>
                  <a:txBody>
                    <a:bodyPr/>
                    <a:lstStyle/>
                    <a:p>
                      <a:pPr algn="l" fontAlgn="b"/>
                      <a:r>
                        <a:rPr lang="en-GB" sz="1400" b="0" i="1" u="none" strike="noStrike" dirty="0">
                          <a:solidFill>
                            <a:srgbClr val="000000"/>
                          </a:solidFill>
                          <a:effectLst/>
                          <a:latin typeface="+mn-lt"/>
                          <a:cs typeface="Arial"/>
                        </a:rPr>
                        <a:t>WACC</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AT" sz="1400" b="0" i="0" u="none" strike="noStrike" dirty="0">
                          <a:solidFill>
                            <a:srgbClr val="000000"/>
                          </a:solidFill>
                          <a:effectLst/>
                          <a:latin typeface="+mn-lt"/>
                          <a:cs typeface="Arial" panose="020B0604020202020204" pitchFamily="34" charset="0"/>
                        </a:rPr>
                        <a:t>10,51%</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699"/>
                    </a:solidFill>
                  </a:tcPr>
                </a:tc>
                <a:extLst>
                  <a:ext uri="{0D108BD9-81ED-4DB2-BD59-A6C34878D82A}">
                    <a16:rowId xmlns:a16="http://schemas.microsoft.com/office/drawing/2014/main" val="3961145648"/>
                  </a:ext>
                </a:extLst>
              </a:tr>
            </a:tbl>
          </a:graphicData>
        </a:graphic>
      </p:graphicFrame>
      <p:graphicFrame>
        <p:nvGraphicFramePr>
          <p:cNvPr id="31" name="Tabelle 30">
            <a:extLst>
              <a:ext uri="{FF2B5EF4-FFF2-40B4-BE49-F238E27FC236}">
                <a16:creationId xmlns:a16="http://schemas.microsoft.com/office/drawing/2014/main" id="{7701CEA0-4983-4163-9F22-625C9CE55961}"/>
              </a:ext>
            </a:extLst>
          </p:cNvPr>
          <p:cNvGraphicFramePr>
            <a:graphicFrameLocks noGrp="1"/>
          </p:cNvGraphicFramePr>
          <p:nvPr>
            <p:extLst>
              <p:ext uri="{D42A27DB-BD31-4B8C-83A1-F6EECF244321}">
                <p14:modId xmlns:p14="http://schemas.microsoft.com/office/powerpoint/2010/main" val="1326792605"/>
              </p:ext>
            </p:extLst>
          </p:nvPr>
        </p:nvGraphicFramePr>
        <p:xfrm>
          <a:off x="6912528" y="3598332"/>
          <a:ext cx="4897553" cy="2743201"/>
        </p:xfrm>
        <a:graphic>
          <a:graphicData uri="http://schemas.openxmlformats.org/drawingml/2006/table">
            <a:tbl>
              <a:tblPr/>
              <a:tblGrid>
                <a:gridCol w="3095862">
                  <a:extLst>
                    <a:ext uri="{9D8B030D-6E8A-4147-A177-3AD203B41FA5}">
                      <a16:colId xmlns:a16="http://schemas.microsoft.com/office/drawing/2014/main" val="1756101902"/>
                    </a:ext>
                  </a:extLst>
                </a:gridCol>
                <a:gridCol w="1801691">
                  <a:extLst>
                    <a:ext uri="{9D8B030D-6E8A-4147-A177-3AD203B41FA5}">
                      <a16:colId xmlns:a16="http://schemas.microsoft.com/office/drawing/2014/main" val="2670288366"/>
                    </a:ext>
                  </a:extLst>
                </a:gridCol>
              </a:tblGrid>
              <a:tr h="398553">
                <a:tc gridSpan="2">
                  <a:txBody>
                    <a:bodyPr/>
                    <a:lstStyle/>
                    <a:p>
                      <a:pPr algn="ctr" fontAlgn="b"/>
                      <a:r>
                        <a:rPr lang="en-GB" sz="1600" b="1" i="0" u="none" strike="noStrike" dirty="0">
                          <a:solidFill>
                            <a:srgbClr val="FFFFFF"/>
                          </a:solidFill>
                          <a:effectLst/>
                          <a:latin typeface="+mn-lt"/>
                        </a:rPr>
                        <a:t>Output</a:t>
                      </a:r>
                      <a:r>
                        <a:rPr lang="en-GB" sz="1400" b="1" i="0" u="none" strike="noStrike" dirty="0">
                          <a:solidFill>
                            <a:srgbClr val="FFFFFF"/>
                          </a:solidFill>
                          <a:effectLst/>
                          <a:latin typeface="+mn-lt"/>
                        </a:rPr>
                        <a:t> </a:t>
                      </a:r>
                      <a:r>
                        <a:rPr lang="en-GB" sz="1600" b="1" i="0" u="none" strike="noStrike" dirty="0">
                          <a:solidFill>
                            <a:srgbClr val="FFFFFF"/>
                          </a:solidFill>
                          <a:effectLst/>
                          <a:latin typeface="+mn-lt"/>
                        </a:rPr>
                        <a:t>Values</a:t>
                      </a:r>
                      <a:endParaRPr lang="en-GB" sz="1400" b="1" i="0" u="none" strike="noStrike" dirty="0">
                        <a:solidFill>
                          <a:srgbClr val="FFFFFF"/>
                        </a:solidFill>
                        <a:effectLst/>
                        <a:latin typeface="+mn-lt"/>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757171"/>
                    </a:solidFill>
                  </a:tcPr>
                </a:tc>
                <a:tc hMerge="1">
                  <a:txBody>
                    <a:bodyPr/>
                    <a:lstStyle/>
                    <a:p>
                      <a:endParaRPr lang="en-AT"/>
                    </a:p>
                  </a:txBody>
                  <a:tcPr/>
                </a:tc>
                <a:extLst>
                  <a:ext uri="{0D108BD9-81ED-4DB2-BD59-A6C34878D82A}">
                    <a16:rowId xmlns:a16="http://schemas.microsoft.com/office/drawing/2014/main" val="1036580685"/>
                  </a:ext>
                </a:extLst>
              </a:tr>
              <a:tr h="398553">
                <a:tc>
                  <a:txBody>
                    <a:bodyPr/>
                    <a:lstStyle/>
                    <a:p>
                      <a:pPr algn="l" fontAlgn="b"/>
                      <a:r>
                        <a:rPr lang="en-GB" sz="1400" b="0" i="1" u="none" strike="noStrike">
                          <a:solidFill>
                            <a:srgbClr val="000000"/>
                          </a:solidFill>
                          <a:effectLst/>
                          <a:latin typeface="+mn-lt"/>
                          <a:cs typeface="Arial" panose="020B0604020202020204" pitchFamily="34" charset="0"/>
                        </a:rPr>
                        <a:t>Market Cap</a:t>
                      </a:r>
                    </a:p>
                  </a:txBody>
                  <a:tcPr marL="6350" marR="6350" marT="635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r" fontAlgn="b"/>
                      <a:r>
                        <a:rPr lang="en-AT" sz="1400" b="0" i="0" u="none" strike="noStrike">
                          <a:solidFill>
                            <a:srgbClr val="000000"/>
                          </a:solidFill>
                          <a:effectLst/>
                          <a:latin typeface="+mn-lt"/>
                          <a:cs typeface="Arial" panose="020B0604020202020204" pitchFamily="34" charset="0"/>
                        </a:rPr>
                        <a:t>47940</a:t>
                      </a:r>
                    </a:p>
                  </a:txBody>
                  <a:tcPr marL="6350" marR="6350" marT="6350" marB="0" anchor="ctr">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3613025400"/>
                  </a:ext>
                </a:extLst>
              </a:tr>
              <a:tr h="398553">
                <a:tc>
                  <a:txBody>
                    <a:bodyPr/>
                    <a:lstStyle/>
                    <a:p>
                      <a:pPr algn="l" fontAlgn="b"/>
                      <a:r>
                        <a:rPr lang="en-GB" sz="1400" b="0" i="1" u="none" strike="noStrike" kern="1200">
                          <a:solidFill>
                            <a:srgbClr val="000000"/>
                          </a:solidFill>
                          <a:effectLst/>
                          <a:latin typeface="+mn-lt"/>
                          <a:ea typeface="+mn-ea"/>
                          <a:cs typeface="Arial" panose="020B0604020202020204" pitchFamily="34" charset="0"/>
                        </a:rPr>
                        <a:t>Shares Outstanding</a:t>
                      </a:r>
                    </a:p>
                  </a:txBody>
                  <a:tcPr marL="6350" marR="6350" marT="635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r" fontAlgn="b"/>
                      <a:r>
                        <a:rPr lang="en-AT" sz="1400" b="0" i="0" u="none" strike="noStrike" kern="1200">
                          <a:solidFill>
                            <a:srgbClr val="000000"/>
                          </a:solidFill>
                          <a:effectLst/>
                          <a:latin typeface="+mn-lt"/>
                          <a:ea typeface="+mn-ea"/>
                          <a:cs typeface="Arial" panose="020B0604020202020204" pitchFamily="34" charset="0"/>
                        </a:rPr>
                        <a:t>431,96</a:t>
                      </a:r>
                    </a:p>
                  </a:txBody>
                  <a:tcPr marL="6350" marR="6350" marT="6350" marB="0" anchor="ctr">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397269563"/>
                  </a:ext>
                </a:extLst>
              </a:tr>
              <a:tr h="398553">
                <a:tc>
                  <a:txBody>
                    <a:bodyPr/>
                    <a:lstStyle/>
                    <a:p>
                      <a:pPr algn="l" fontAlgn="b"/>
                      <a:r>
                        <a:rPr lang="en-GB" sz="1400" b="0" i="1" u="none" strike="noStrike">
                          <a:solidFill>
                            <a:srgbClr val="000000"/>
                          </a:solidFill>
                          <a:effectLst/>
                          <a:latin typeface="+mn-lt"/>
                          <a:cs typeface="Arial" panose="020B0604020202020204" pitchFamily="34" charset="0"/>
                        </a:rPr>
                        <a:t>EPS</a:t>
                      </a:r>
                    </a:p>
                  </a:txBody>
                  <a:tcPr marL="6350" marR="6350" marT="635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r" fontAlgn="b"/>
                      <a:r>
                        <a:rPr lang="en-AT" sz="1400" b="0" i="0" u="none" strike="noStrike">
                          <a:solidFill>
                            <a:srgbClr val="000000"/>
                          </a:solidFill>
                          <a:effectLst/>
                          <a:latin typeface="+mn-lt"/>
                          <a:cs typeface="Arial" panose="020B0604020202020204" pitchFamily="34" charset="0"/>
                        </a:rPr>
                        <a:t>9,39</a:t>
                      </a:r>
                    </a:p>
                  </a:txBody>
                  <a:tcPr marL="6350" marR="6350" marT="6350" marB="0" anchor="ctr">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744423384"/>
                  </a:ext>
                </a:extLst>
              </a:tr>
              <a:tr h="398553">
                <a:tc>
                  <a:txBody>
                    <a:bodyPr/>
                    <a:lstStyle/>
                    <a:p>
                      <a:pPr algn="l" fontAlgn="b"/>
                      <a:r>
                        <a:rPr lang="en-GB" sz="1400" b="0" i="1" u="none" strike="noStrike">
                          <a:solidFill>
                            <a:srgbClr val="000000"/>
                          </a:solidFill>
                          <a:effectLst/>
                          <a:latin typeface="+mn-lt"/>
                          <a:cs typeface="Arial" panose="020B0604020202020204" pitchFamily="34" charset="0"/>
                        </a:rPr>
                        <a:t>PE Ratio</a:t>
                      </a:r>
                    </a:p>
                  </a:txBody>
                  <a:tcPr marL="6350" marR="6350" marT="635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r" fontAlgn="b"/>
                      <a:r>
                        <a:rPr lang="en-AT" sz="1400" b="0" i="0" u="none" strike="noStrike">
                          <a:solidFill>
                            <a:srgbClr val="000000"/>
                          </a:solidFill>
                          <a:effectLst/>
                          <a:latin typeface="+mn-lt"/>
                          <a:cs typeface="Arial" panose="020B0604020202020204" pitchFamily="34" charset="0"/>
                        </a:rPr>
                        <a:t>11,81</a:t>
                      </a:r>
                    </a:p>
                  </a:txBody>
                  <a:tcPr marL="6350" marR="6350" marT="6350" marB="0" anchor="ctr">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249415529"/>
                  </a:ext>
                </a:extLst>
              </a:tr>
              <a:tr h="398553">
                <a:tc>
                  <a:txBody>
                    <a:bodyPr/>
                    <a:lstStyle/>
                    <a:p>
                      <a:pPr algn="l" fontAlgn="b"/>
                      <a:r>
                        <a:rPr lang="en-GB" sz="1400" b="1" i="1" u="none" strike="noStrike" kern="1200">
                          <a:solidFill>
                            <a:srgbClr val="000000"/>
                          </a:solidFill>
                          <a:effectLst/>
                          <a:latin typeface="+mn-lt"/>
                          <a:ea typeface="+mn-ea"/>
                          <a:cs typeface="Arial" panose="020B0604020202020204" pitchFamily="34" charset="0"/>
                        </a:rPr>
                        <a:t>Share Price</a:t>
                      </a:r>
                    </a:p>
                  </a:txBody>
                  <a:tcPr marL="6350" marR="6350" marT="6350" marB="0" anchor="ctr">
                    <a:lnL w="12700" cap="flat" cmpd="sng" algn="ctr">
                      <a:solidFill>
                        <a:schemeClr val="tx1"/>
                      </a:solidFill>
                      <a:prstDash val="solid"/>
                      <a:round/>
                      <a:headEnd type="none" w="med" len="med"/>
                      <a:tailEnd type="none" w="med" len="med"/>
                    </a:lnL>
                    <a:lnR>
                      <a:noFill/>
                    </a:lnR>
                    <a:lnT>
                      <a:noFill/>
                    </a:lnT>
                    <a:lnB>
                      <a:noFill/>
                    </a:lnB>
                    <a:solidFill>
                      <a:srgbClr val="0DC30D"/>
                    </a:solidFill>
                  </a:tcPr>
                </a:tc>
                <a:tc>
                  <a:txBody>
                    <a:bodyPr/>
                    <a:lstStyle/>
                    <a:p>
                      <a:pPr algn="r" fontAlgn="b"/>
                      <a:r>
                        <a:rPr lang="en-AT" sz="1400" b="1" i="0" u="none" strike="noStrike" kern="1200">
                          <a:solidFill>
                            <a:srgbClr val="000000"/>
                          </a:solidFill>
                          <a:effectLst/>
                          <a:latin typeface="+mn-lt"/>
                          <a:ea typeface="+mn-ea"/>
                          <a:cs typeface="Arial" panose="020B0604020202020204" pitchFamily="34" charset="0"/>
                        </a:rPr>
                        <a:t>$110,98</a:t>
                      </a:r>
                    </a:p>
                  </a:txBody>
                  <a:tcPr marL="6350" marR="6350" marT="6350" marB="0" anchor="ctr">
                    <a:lnL>
                      <a:noFill/>
                    </a:lnL>
                    <a:lnR w="12700" cap="flat" cmpd="sng" algn="ctr">
                      <a:solidFill>
                        <a:schemeClr val="tx1"/>
                      </a:solidFill>
                      <a:prstDash val="solid"/>
                      <a:round/>
                      <a:headEnd type="none" w="med" len="med"/>
                      <a:tailEnd type="none" w="med" len="med"/>
                    </a:lnR>
                    <a:lnT>
                      <a:noFill/>
                    </a:lnT>
                    <a:lnB>
                      <a:noFill/>
                    </a:lnB>
                    <a:solidFill>
                      <a:srgbClr val="0DC30D"/>
                    </a:solidFill>
                  </a:tcPr>
                </a:tc>
                <a:extLst>
                  <a:ext uri="{0D108BD9-81ED-4DB2-BD59-A6C34878D82A}">
                    <a16:rowId xmlns:a16="http://schemas.microsoft.com/office/drawing/2014/main" val="2592546243"/>
                  </a:ext>
                </a:extLst>
              </a:tr>
              <a:tr h="351883">
                <a:tc>
                  <a:txBody>
                    <a:bodyPr/>
                    <a:lstStyle/>
                    <a:p>
                      <a:pPr algn="l" fontAlgn="b"/>
                      <a:r>
                        <a:rPr lang="en-GB" sz="1400" b="0" i="1" u="none" strike="noStrike">
                          <a:solidFill>
                            <a:srgbClr val="000000"/>
                          </a:solidFill>
                          <a:effectLst/>
                          <a:latin typeface="+mn-lt"/>
                          <a:cs typeface="Arial" panose="020B0604020202020204" pitchFamily="34" charset="0"/>
                        </a:rPr>
                        <a:t>Upside</a:t>
                      </a:r>
                    </a:p>
                  </a:txBody>
                  <a:tcPr marL="6350" marR="6350" marT="6350" marB="0"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r" fontAlgn="b"/>
                      <a:r>
                        <a:rPr lang="en-AT" sz="1400" b="0" i="1" u="none" strike="noStrike" dirty="0">
                          <a:solidFill>
                            <a:srgbClr val="000000"/>
                          </a:solidFill>
                          <a:effectLst/>
                          <a:latin typeface="+mn-lt"/>
                          <a:cs typeface="Arial" panose="020B0604020202020204" pitchFamily="34" charset="0"/>
                        </a:rPr>
                        <a:t>11%</a:t>
                      </a:r>
                    </a:p>
                  </a:txBody>
                  <a:tcPr marL="6350" marR="6350" marT="6350" marB="0"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9895095"/>
                  </a:ext>
                </a:extLst>
              </a:tr>
            </a:tbl>
          </a:graphicData>
        </a:graphic>
      </p:graphicFrame>
      <p:sp>
        <p:nvSpPr>
          <p:cNvPr id="3" name="Rectangle 2">
            <a:extLst>
              <a:ext uri="{FF2B5EF4-FFF2-40B4-BE49-F238E27FC236}">
                <a16:creationId xmlns:a16="http://schemas.microsoft.com/office/drawing/2014/main" id="{6C9E0976-745E-93A8-4FAA-57C5B38C19DF}"/>
              </a:ext>
            </a:extLst>
          </p:cNvPr>
          <p:cNvSpPr/>
          <p:nvPr/>
        </p:nvSpPr>
        <p:spPr>
          <a:xfrm>
            <a:off x="379288" y="872067"/>
            <a:ext cx="11430791" cy="33866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Finanziellen </a:t>
            </a:r>
            <a:r>
              <a:rPr lang="en-GB" dirty="0"/>
              <a:t>predictions </a:t>
            </a:r>
            <a:endParaRPr lang="en-AT" dirty="0"/>
          </a:p>
        </p:txBody>
      </p:sp>
    </p:spTree>
    <p:extLst>
      <p:ext uri="{BB962C8B-B14F-4D97-AF65-F5344CB8AC3E}">
        <p14:creationId xmlns:p14="http://schemas.microsoft.com/office/powerpoint/2010/main" val="3776990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9D0EA96-AF1E-5E1C-4569-EF537F7ADDF8}"/>
              </a:ext>
            </a:extLst>
          </p:cNvPr>
          <p:cNvSpPr txBox="1">
            <a:spLocks/>
          </p:cNvSpPr>
          <p:nvPr/>
        </p:nvSpPr>
        <p:spPr>
          <a:xfrm>
            <a:off x="379290" y="163589"/>
            <a:ext cx="11430791" cy="53907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a:latin typeface="Arial" panose="020B0604020202020204" pitchFamily="34" charset="0"/>
                <a:cs typeface="Arial" panose="020B0604020202020204" pitchFamily="34" charset="0"/>
              </a:rPr>
              <a:t>Investment </a:t>
            </a:r>
          </a:p>
        </p:txBody>
      </p:sp>
      <p:cxnSp>
        <p:nvCxnSpPr>
          <p:cNvPr id="5" name="Gerader Verbinder 4">
            <a:extLst>
              <a:ext uri="{FF2B5EF4-FFF2-40B4-BE49-F238E27FC236}">
                <a16:creationId xmlns:a16="http://schemas.microsoft.com/office/drawing/2014/main" id="{3848AEBA-4CF5-CB46-507B-8F0C06164EF8}"/>
              </a:ext>
            </a:extLst>
          </p:cNvPr>
          <p:cNvCxnSpPr/>
          <p:nvPr/>
        </p:nvCxnSpPr>
        <p:spPr>
          <a:xfrm>
            <a:off x="0" y="702659"/>
            <a:ext cx="12192000" cy="0"/>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 name="Textfeld 1">
            <a:extLst>
              <a:ext uri="{FF2B5EF4-FFF2-40B4-BE49-F238E27FC236}">
                <a16:creationId xmlns:a16="http://schemas.microsoft.com/office/drawing/2014/main" id="{2DB114A9-A644-62ED-1FD3-1A03A7006338}"/>
              </a:ext>
            </a:extLst>
          </p:cNvPr>
          <p:cNvSpPr txBox="1"/>
          <p:nvPr/>
        </p:nvSpPr>
        <p:spPr>
          <a:xfrm>
            <a:off x="424482" y="1872913"/>
            <a:ext cx="11340579"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de-DE" dirty="0">
                <a:ea typeface="Calibri" panose="020F0502020204030204"/>
                <a:cs typeface="Calibri"/>
              </a:rPr>
              <a:t>ON Semiconductor besticht dadurch, Teile der gesamten Value Chain in-house abzudecken und in einem schnell wachsenden, sowie an Bedeutung gewinnenden Markt zu agieren</a:t>
            </a:r>
            <a:endParaRPr lang="de-DE" dirty="0"/>
          </a:p>
          <a:p>
            <a:pPr marL="285750" indent="-285750">
              <a:buFont typeface="Arial"/>
              <a:buChar char="•"/>
            </a:pPr>
            <a:endParaRPr lang="de-DE" dirty="0">
              <a:ea typeface="Calibri" panose="020F0502020204030204"/>
              <a:cs typeface="Calibri"/>
            </a:endParaRPr>
          </a:p>
          <a:p>
            <a:pPr marL="285750" indent="-285750">
              <a:buFont typeface="Arial"/>
              <a:buChar char="•"/>
            </a:pPr>
            <a:r>
              <a:rPr lang="de-DE" dirty="0">
                <a:ea typeface="Calibri" panose="020F0502020204030204"/>
                <a:cs typeface="Calibri"/>
              </a:rPr>
              <a:t>Das Unternehmen verzeichnet ein </a:t>
            </a:r>
            <a:r>
              <a:rPr lang="de-DE" b="1" dirty="0">
                <a:ea typeface="Calibri" panose="020F0502020204030204"/>
                <a:cs typeface="Calibri"/>
              </a:rPr>
              <a:t>starkes Umsatz- und Gewinnwachstum</a:t>
            </a:r>
            <a:r>
              <a:rPr lang="de-DE" dirty="0">
                <a:ea typeface="Calibri" panose="020F0502020204030204"/>
                <a:cs typeface="Calibri"/>
              </a:rPr>
              <a:t> </a:t>
            </a:r>
            <a:endParaRPr lang="de-DE" dirty="0"/>
          </a:p>
          <a:p>
            <a:pPr marL="285750" indent="-285750">
              <a:buFont typeface="Arial"/>
              <a:buChar char="•"/>
            </a:pPr>
            <a:endParaRPr lang="de-DE" dirty="0">
              <a:ea typeface="Calibri" panose="020F0502020204030204"/>
              <a:cs typeface="Calibri"/>
            </a:endParaRPr>
          </a:p>
          <a:p>
            <a:pPr marL="285750" indent="-285750">
              <a:buFont typeface="Arial"/>
              <a:buChar char="•"/>
            </a:pPr>
            <a:r>
              <a:rPr lang="de-DE" dirty="0">
                <a:ea typeface="Calibri" panose="020F0502020204030204"/>
                <a:cs typeface="Calibri"/>
              </a:rPr>
              <a:t>Gerade in den letzten 3 Jahren herrscht durch den Boom im autonomen Fahren, AI und Industrie 4.0 </a:t>
            </a:r>
            <a:r>
              <a:rPr lang="de-DE" b="1" dirty="0">
                <a:ea typeface="Calibri" panose="020F0502020204030204"/>
                <a:cs typeface="Calibri"/>
              </a:rPr>
              <a:t>größerer Bedarf</a:t>
            </a:r>
          </a:p>
          <a:p>
            <a:pPr marL="285750" indent="-285750">
              <a:buFont typeface="Arial"/>
              <a:buChar char="•"/>
            </a:pPr>
            <a:endParaRPr lang="de-DE" dirty="0">
              <a:ea typeface="Calibri" panose="020F0502020204030204"/>
              <a:cs typeface="Calibri"/>
            </a:endParaRPr>
          </a:p>
          <a:p>
            <a:pPr marL="285750" indent="-285750">
              <a:buFont typeface="Arial"/>
              <a:buChar char="•"/>
            </a:pPr>
            <a:r>
              <a:rPr lang="de-DE" dirty="0">
                <a:ea typeface="Calibri" panose="020F0502020204030204"/>
                <a:cs typeface="Calibri"/>
              </a:rPr>
              <a:t>Charttechnisch ein </a:t>
            </a:r>
            <a:r>
              <a:rPr lang="de-DE" b="1" dirty="0">
                <a:ea typeface="Calibri" panose="020F0502020204030204"/>
                <a:cs typeface="Calibri"/>
              </a:rPr>
              <a:t>anhaltender Aufwärtstrend</a:t>
            </a:r>
            <a:r>
              <a:rPr lang="de-DE" dirty="0">
                <a:ea typeface="Calibri" panose="020F0502020204030204"/>
                <a:cs typeface="Calibri"/>
              </a:rPr>
              <a:t>, der von den fundamentalen Zahlen unterstützt wird</a:t>
            </a:r>
          </a:p>
          <a:p>
            <a:pPr marL="285750" indent="-285750">
              <a:buFont typeface="Arial"/>
              <a:buChar char="•"/>
            </a:pPr>
            <a:endParaRPr lang="de-DE" dirty="0">
              <a:ea typeface="Calibri" panose="020F0502020204030204"/>
              <a:cs typeface="Calibri"/>
            </a:endParaRPr>
          </a:p>
          <a:p>
            <a:r>
              <a:rPr lang="de-DE" dirty="0">
                <a:ea typeface="Calibri" panose="020F0502020204030204"/>
                <a:cs typeface="Calibri"/>
              </a:rPr>
              <a:t>Weiters kann sich das Wachstum in einem vorteilhafterem Zinsumfeld verstärken und unsere Annahme einer Nettoeinkommensmarge ist mit 20% auf lange Sicht konservativ angesetzt.</a:t>
            </a:r>
          </a:p>
          <a:p>
            <a:endParaRPr lang="de-DE" dirty="0">
              <a:ea typeface="Calibri" panose="020F0502020204030204"/>
              <a:cs typeface="Calibri"/>
            </a:endParaRPr>
          </a:p>
        </p:txBody>
      </p:sp>
      <p:sp>
        <p:nvSpPr>
          <p:cNvPr id="3" name="Textfeld 2">
            <a:extLst>
              <a:ext uri="{FF2B5EF4-FFF2-40B4-BE49-F238E27FC236}">
                <a16:creationId xmlns:a16="http://schemas.microsoft.com/office/drawing/2014/main" id="{60CD84E4-C8FC-8E8F-4BF9-2C31ECE7ADA4}"/>
              </a:ext>
            </a:extLst>
          </p:cNvPr>
          <p:cNvSpPr txBox="1"/>
          <p:nvPr/>
        </p:nvSpPr>
        <p:spPr>
          <a:xfrm>
            <a:off x="2067358" y="1042884"/>
            <a:ext cx="8052370" cy="461665"/>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de-DE" sz="2400" dirty="0">
                <a:ea typeface="Calibri"/>
                <a:cs typeface="Calibri"/>
              </a:rPr>
              <a:t>Wir sprechen daher eine </a:t>
            </a:r>
            <a:r>
              <a:rPr lang="de-DE" sz="2400" dirty="0">
                <a:solidFill>
                  <a:srgbClr val="00B050"/>
                </a:solidFill>
                <a:ea typeface="Calibri"/>
                <a:cs typeface="Calibri"/>
              </a:rPr>
              <a:t>Kaufempfehlung </a:t>
            </a:r>
            <a:r>
              <a:rPr lang="de-DE" sz="2400" dirty="0">
                <a:ea typeface="Calibri"/>
                <a:cs typeface="Calibri"/>
              </a:rPr>
              <a:t>für die ON Aktie aus</a:t>
            </a:r>
          </a:p>
        </p:txBody>
      </p:sp>
    </p:spTree>
    <p:extLst>
      <p:ext uri="{BB962C8B-B14F-4D97-AF65-F5344CB8AC3E}">
        <p14:creationId xmlns:p14="http://schemas.microsoft.com/office/powerpoint/2010/main" val="3590744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descr="Franske «spiderman» pågrepet etter å ha klatret opp skyskraper i Tyskland -  VG">
            <a:extLst>
              <a:ext uri="{FF2B5EF4-FFF2-40B4-BE49-F238E27FC236}">
                <a16:creationId xmlns:a16="http://schemas.microsoft.com/office/drawing/2014/main" id="{9B8E216C-262A-632A-8DF1-5064E472DB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040" name="Rectangle 103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Google Shape;55;p13">
            <a:extLst>
              <a:ext uri="{FF2B5EF4-FFF2-40B4-BE49-F238E27FC236}">
                <a16:creationId xmlns:a16="http://schemas.microsoft.com/office/drawing/2014/main" id="{88F124C5-6B18-FEAD-0A25-187FF489C10E}"/>
              </a:ext>
            </a:extLst>
          </p:cNvPr>
          <p:cNvSpPr/>
          <p:nvPr/>
        </p:nvSpPr>
        <p:spPr>
          <a:xfrm>
            <a:off x="0" y="2642211"/>
            <a:ext cx="12192000" cy="1659300"/>
          </a:xfrm>
          <a:prstGeom prst="rect">
            <a:avLst/>
          </a:prstGeom>
          <a:solidFill>
            <a:schemeClr val="tx2">
              <a:lumMod val="75000"/>
              <a:alpha val="74680"/>
            </a:schemeClr>
          </a:solidFill>
          <a:ln w="9525" cap="flat" cmpd="sng">
            <a:noFill/>
            <a:prstDash val="solid"/>
            <a:round/>
            <a:headEnd type="none" w="sm" len="sm"/>
            <a:tailEnd type="none" w="sm" len="sm"/>
          </a:ln>
        </p:spPr>
        <p:txBody>
          <a:bodyPr spcFirstLastPara="1" wrap="square" lIns="91425" tIns="234000" rIns="91425" bIns="91425" anchor="ctr" anchorCtr="0">
            <a:noAutofit/>
          </a:bodyPr>
          <a:lstStyle/>
          <a:p>
            <a:pPr algn="ctr"/>
            <a:r>
              <a:rPr lang="en-GB" sz="5400">
                <a:solidFill>
                  <a:schemeClr val="bg1"/>
                </a:solidFill>
                <a:latin typeface="Arial" panose="020B0604020202020204" pitchFamily="34" charset="0"/>
                <a:cs typeface="Arial" panose="020B0604020202020204" pitchFamily="34" charset="0"/>
              </a:rPr>
              <a:t>Short: Goldman Sachs</a:t>
            </a:r>
          </a:p>
          <a:p>
            <a:pPr algn="ctr"/>
            <a:r>
              <a:rPr lang="en-GB">
                <a:solidFill>
                  <a:schemeClr val="bg1"/>
                </a:solidFill>
                <a:latin typeface="Arial" panose="020B0604020202020204" pitchFamily="34" charset="0"/>
                <a:cs typeface="Arial" panose="020B0604020202020204" pitchFamily="34" charset="0"/>
              </a:rPr>
              <a:t>Moritz Baldauf, Christian </a:t>
            </a:r>
            <a:r>
              <a:rPr lang="en-GB" err="1">
                <a:solidFill>
                  <a:schemeClr val="bg1"/>
                </a:solidFill>
                <a:latin typeface="Arial" panose="020B0604020202020204" pitchFamily="34" charset="0"/>
                <a:cs typeface="Arial" panose="020B0604020202020204" pitchFamily="34" charset="0"/>
              </a:rPr>
              <a:t>Vorhauser</a:t>
            </a:r>
            <a:endParaRPr lang="en-AT">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5142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290" y="163589"/>
            <a:ext cx="11430791" cy="539070"/>
          </a:xfrm>
        </p:spPr>
        <p:txBody>
          <a:bodyPr>
            <a:noAutofit/>
          </a:bodyPr>
          <a:lstStyle/>
          <a:p>
            <a:r>
              <a:rPr lang="en-US" sz="2800" dirty="0" err="1">
                <a:latin typeface="Arial"/>
                <a:cs typeface="Arial"/>
              </a:rPr>
              <a:t>Unternehmensüberblick</a:t>
            </a:r>
            <a:endParaRPr lang="en-US" sz="2800" dirty="0" err="1">
              <a:latin typeface="Arial" panose="020B0604020202020204" pitchFamily="34" charset="0"/>
              <a:cs typeface="Arial" panose="020B0604020202020204" pitchFamily="34" charset="0"/>
            </a:endParaRPr>
          </a:p>
        </p:txBody>
      </p:sp>
      <p:sp>
        <p:nvSpPr>
          <p:cNvPr id="4" name="Rectangle 3"/>
          <p:cNvSpPr/>
          <p:nvPr/>
        </p:nvSpPr>
        <p:spPr>
          <a:xfrm>
            <a:off x="379290" y="960071"/>
            <a:ext cx="5486400" cy="31046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err="1">
                <a:effectLst>
                  <a:outerShdw blurRad="38100" dist="38100" dir="2700000" algn="tl">
                    <a:srgbClr val="000000">
                      <a:alpha val="43137"/>
                    </a:srgbClr>
                  </a:outerShdw>
                </a:effectLst>
                <a:latin typeface="Arial"/>
                <a:ea typeface="Cambria"/>
                <a:cs typeface="Arial"/>
              </a:rPr>
              <a:t>Firmenüberblick</a:t>
            </a:r>
            <a:endParaRPr lang="de-DE" err="1"/>
          </a:p>
        </p:txBody>
      </p:sp>
      <p:sp>
        <p:nvSpPr>
          <p:cNvPr id="5" name="Rectangle 4"/>
          <p:cNvSpPr/>
          <p:nvPr/>
        </p:nvSpPr>
        <p:spPr>
          <a:xfrm>
            <a:off x="6381750" y="960071"/>
            <a:ext cx="5486400" cy="31046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err="1">
                <a:effectLst>
                  <a:outerShdw blurRad="38100" dist="38100" dir="2700000" algn="tl">
                    <a:srgbClr val="000000">
                      <a:alpha val="43137"/>
                    </a:srgbClr>
                  </a:outerShdw>
                </a:effectLst>
                <a:latin typeface="Arial"/>
                <a:ea typeface="Cambria"/>
                <a:cs typeface="Arial"/>
              </a:rPr>
              <a:t>Aktieninformationen</a:t>
            </a:r>
            <a:endParaRPr lang="de-DE" dirty="0" err="1"/>
          </a:p>
        </p:txBody>
      </p:sp>
      <p:sp>
        <p:nvSpPr>
          <p:cNvPr id="6" name="Rectangle 5"/>
          <p:cNvSpPr/>
          <p:nvPr/>
        </p:nvSpPr>
        <p:spPr>
          <a:xfrm>
            <a:off x="6323681" y="3566913"/>
            <a:ext cx="5486400" cy="31046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err="1">
                <a:effectLst>
                  <a:outerShdw blurRad="38100" dist="38100" dir="2700000" algn="tl">
                    <a:srgbClr val="000000">
                      <a:alpha val="43137"/>
                    </a:srgbClr>
                  </a:outerShdw>
                </a:effectLst>
                <a:latin typeface="Arial" panose="020B0604020202020204" pitchFamily="34" charset="0"/>
                <a:ea typeface="Cambria" panose="02040503050406030204" pitchFamily="18" charset="0"/>
                <a:cs typeface="Arial" panose="020B0604020202020204" pitchFamily="34" charset="0"/>
              </a:rPr>
              <a:t>Entwicklung</a:t>
            </a:r>
            <a:r>
              <a:rPr lang="en-US">
                <a:effectLst>
                  <a:outerShdw blurRad="38100" dist="38100" dir="2700000" algn="tl">
                    <a:srgbClr val="000000">
                      <a:alpha val="43137"/>
                    </a:srgbClr>
                  </a:outerShdw>
                </a:effectLst>
                <a:latin typeface="Arial" panose="020B0604020202020204" pitchFamily="34" charset="0"/>
                <a:ea typeface="Cambria" panose="02040503050406030204" pitchFamily="18" charset="0"/>
                <a:cs typeface="Arial" panose="020B0604020202020204" pitchFamily="34" charset="0"/>
              </a:rPr>
              <a:t> der </a:t>
            </a:r>
            <a:r>
              <a:rPr lang="en-US" err="1">
                <a:effectLst>
                  <a:outerShdw blurRad="38100" dist="38100" dir="2700000" algn="tl">
                    <a:srgbClr val="000000">
                      <a:alpha val="43137"/>
                    </a:srgbClr>
                  </a:outerShdw>
                </a:effectLst>
                <a:latin typeface="Arial" panose="020B0604020202020204" pitchFamily="34" charset="0"/>
                <a:ea typeface="Cambria" panose="02040503050406030204" pitchFamily="18" charset="0"/>
                <a:cs typeface="Arial" panose="020B0604020202020204" pitchFamily="34" charset="0"/>
              </a:rPr>
              <a:t>Aktie</a:t>
            </a:r>
            <a:r>
              <a:rPr lang="en-US">
                <a:effectLst>
                  <a:outerShdw blurRad="38100" dist="38100" dir="2700000" algn="tl">
                    <a:srgbClr val="000000">
                      <a:alpha val="43137"/>
                    </a:srgbClr>
                  </a:outerShdw>
                </a:effectLst>
                <a:latin typeface="Arial" panose="020B0604020202020204" pitchFamily="34" charset="0"/>
                <a:ea typeface="Cambria" panose="02040503050406030204" pitchFamily="18" charset="0"/>
                <a:cs typeface="Arial" panose="020B0604020202020204" pitchFamily="34" charset="0"/>
              </a:rPr>
              <a:t> </a:t>
            </a:r>
          </a:p>
        </p:txBody>
      </p:sp>
      <p:sp>
        <p:nvSpPr>
          <p:cNvPr id="8" name="Rectangle 7"/>
          <p:cNvSpPr/>
          <p:nvPr/>
        </p:nvSpPr>
        <p:spPr>
          <a:xfrm>
            <a:off x="379290" y="3566913"/>
            <a:ext cx="5486400" cy="31046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de-DE" dirty="0">
                <a:effectLst>
                  <a:outerShdw blurRad="38100" dist="38100" dir="2700000" algn="tl">
                    <a:srgbClr val="000000">
                      <a:alpha val="43137"/>
                    </a:srgbClr>
                  </a:outerShdw>
                </a:effectLst>
                <a:latin typeface="Arial"/>
                <a:ea typeface="Cambria"/>
                <a:cs typeface="Arial"/>
              </a:rPr>
              <a:t>Geographische Aufteilung</a:t>
            </a:r>
            <a:endParaRPr lang="de-DE" dirty="0">
              <a:effectLst>
                <a:outerShdw blurRad="38100" dist="38100" dir="2700000" algn="tl">
                  <a:srgbClr val="000000">
                    <a:alpha val="43137"/>
                  </a:srgbClr>
                </a:outerShdw>
              </a:effectLst>
              <a:latin typeface="Arial" panose="020B0604020202020204" pitchFamily="34" charset="0"/>
              <a:ea typeface="Cambria" panose="02040503050406030204" pitchFamily="18" charset="0"/>
              <a:cs typeface="Arial" panose="020B0604020202020204" pitchFamily="34" charset="0"/>
            </a:endParaRPr>
          </a:p>
        </p:txBody>
      </p:sp>
      <p:sp>
        <p:nvSpPr>
          <p:cNvPr id="3" name="Rectangle 2">
            <a:extLst>
              <a:ext uri="{FF2B5EF4-FFF2-40B4-BE49-F238E27FC236}">
                <a16:creationId xmlns:a16="http://schemas.microsoft.com/office/drawing/2014/main" id="{7A998DAB-A87D-4755-6761-98321522D086}"/>
              </a:ext>
            </a:extLst>
          </p:cNvPr>
          <p:cNvSpPr/>
          <p:nvPr/>
        </p:nvSpPr>
        <p:spPr>
          <a:xfrm>
            <a:off x="379290" y="1422936"/>
            <a:ext cx="5486400" cy="22607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de-AT" sz="1400">
              <a:solidFill>
                <a:schemeClr val="tx1"/>
              </a:solidFill>
            </a:endParaRPr>
          </a:p>
        </p:txBody>
      </p:sp>
      <p:graphicFrame>
        <p:nvGraphicFramePr>
          <p:cNvPr id="10" name="Table 9">
            <a:extLst>
              <a:ext uri="{FF2B5EF4-FFF2-40B4-BE49-F238E27FC236}">
                <a16:creationId xmlns:a16="http://schemas.microsoft.com/office/drawing/2014/main" id="{31AC13E8-2CC5-F57B-4F00-F8912CD3F8E8}"/>
              </a:ext>
            </a:extLst>
          </p:cNvPr>
          <p:cNvGraphicFramePr>
            <a:graphicFrameLocks noGrp="1"/>
          </p:cNvGraphicFramePr>
          <p:nvPr>
            <p:extLst>
              <p:ext uri="{D42A27DB-BD31-4B8C-83A1-F6EECF244321}">
                <p14:modId xmlns:p14="http://schemas.microsoft.com/office/powerpoint/2010/main" val="3490471403"/>
              </p:ext>
            </p:extLst>
          </p:nvPr>
        </p:nvGraphicFramePr>
        <p:xfrm>
          <a:off x="7927975" y="1422936"/>
          <a:ext cx="2630488" cy="1958139"/>
        </p:xfrm>
        <a:graphic>
          <a:graphicData uri="http://schemas.openxmlformats.org/drawingml/2006/table">
            <a:tbl>
              <a:tblPr>
                <a:tableStyleId>{5C22544A-7EE6-4342-B048-85BDC9FD1C3A}</a:tableStyleId>
              </a:tblPr>
              <a:tblGrid>
                <a:gridCol w="1628775">
                  <a:extLst>
                    <a:ext uri="{9D8B030D-6E8A-4147-A177-3AD203B41FA5}">
                      <a16:colId xmlns:a16="http://schemas.microsoft.com/office/drawing/2014/main" val="3311001154"/>
                    </a:ext>
                  </a:extLst>
                </a:gridCol>
                <a:gridCol w="1001713">
                  <a:extLst>
                    <a:ext uri="{9D8B030D-6E8A-4147-A177-3AD203B41FA5}">
                      <a16:colId xmlns:a16="http://schemas.microsoft.com/office/drawing/2014/main" val="1632707254"/>
                    </a:ext>
                  </a:extLst>
                </a:gridCol>
              </a:tblGrid>
              <a:tr h="226122">
                <a:tc>
                  <a:txBody>
                    <a:bodyPr/>
                    <a:lstStyle/>
                    <a:p>
                      <a:pPr algn="l" fontAlgn="b"/>
                      <a:r>
                        <a:rPr lang="en-US" sz="1200" u="none" strike="noStrike">
                          <a:effectLst/>
                        </a:rPr>
                        <a:t>Ticker </a:t>
                      </a:r>
                      <a:endParaRPr lang="en-US" sz="1200" b="1"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US" sz="1200" u="none" strike="noStrike">
                          <a:effectLst/>
                        </a:rPr>
                        <a:t>GS</a:t>
                      </a:r>
                    </a:p>
                  </a:txBody>
                  <a:tcPr marL="9525" marR="9525" marT="9525" marB="0" anchor="b">
                    <a:noFill/>
                  </a:tcPr>
                </a:tc>
                <a:extLst>
                  <a:ext uri="{0D108BD9-81ED-4DB2-BD59-A6C34878D82A}">
                    <a16:rowId xmlns:a16="http://schemas.microsoft.com/office/drawing/2014/main" val="3661699195"/>
                  </a:ext>
                </a:extLst>
              </a:tr>
              <a:tr h="226122">
                <a:tc>
                  <a:txBody>
                    <a:bodyPr/>
                    <a:lstStyle/>
                    <a:p>
                      <a:pPr algn="l" fontAlgn="b"/>
                      <a:r>
                        <a:rPr lang="en-US" sz="1200" u="none" strike="noStrike">
                          <a:effectLst/>
                        </a:rPr>
                        <a:t>Date</a:t>
                      </a:r>
                      <a:endParaRPr lang="en-US" sz="12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AT" sz="1200" u="none" strike="noStrike">
                          <a:effectLst/>
                        </a:rPr>
                        <a:t>24/08/2023</a:t>
                      </a:r>
                      <a:endParaRPr lang="en-AT" sz="12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3537519041"/>
                  </a:ext>
                </a:extLst>
              </a:tr>
              <a:tr h="226122">
                <a:tc>
                  <a:txBody>
                    <a:bodyPr/>
                    <a:lstStyle/>
                    <a:p>
                      <a:pPr algn="l" fontAlgn="b"/>
                      <a:r>
                        <a:rPr lang="en-US" sz="1200" u="none" strike="noStrike">
                          <a:effectLst/>
                        </a:rPr>
                        <a:t>Price (Dollar)</a:t>
                      </a:r>
                      <a:endParaRPr lang="en-US" sz="12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de-DE" sz="1200" u="none" strike="noStrike">
                          <a:effectLst/>
                        </a:rPr>
                        <a:t>319,96</a:t>
                      </a:r>
                    </a:p>
                  </a:txBody>
                  <a:tcPr marL="9525" marR="9525" marT="9525" marB="0" anchor="b">
                    <a:noFill/>
                  </a:tcPr>
                </a:tc>
                <a:extLst>
                  <a:ext uri="{0D108BD9-81ED-4DB2-BD59-A6C34878D82A}">
                    <a16:rowId xmlns:a16="http://schemas.microsoft.com/office/drawing/2014/main" val="16406906"/>
                  </a:ext>
                </a:extLst>
              </a:tr>
              <a:tr h="226122">
                <a:tc>
                  <a:txBody>
                    <a:bodyPr/>
                    <a:lstStyle/>
                    <a:p>
                      <a:pPr algn="l" fontAlgn="b"/>
                      <a:r>
                        <a:rPr lang="en-US" sz="1200" u="none" strike="noStrike">
                          <a:effectLst/>
                        </a:rPr>
                        <a:t>Market Cap (Mrd. Dollar) </a:t>
                      </a:r>
                      <a:endParaRPr lang="en-US" sz="12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GB" sz="1200" u="none" strike="noStrike">
                          <a:effectLst/>
                        </a:rPr>
                        <a:t>114,5 </a:t>
                      </a:r>
                      <a:endParaRPr lang="en-AT" sz="12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336690109"/>
                  </a:ext>
                </a:extLst>
              </a:tr>
              <a:tr h="226122">
                <a:tc>
                  <a:txBody>
                    <a:bodyPr/>
                    <a:lstStyle/>
                    <a:p>
                      <a:pPr algn="l" fontAlgn="b"/>
                      <a:r>
                        <a:rPr lang="en-US" sz="1200" u="none" strike="noStrike">
                          <a:effectLst/>
                        </a:rPr>
                        <a:t>52 Week High/Low (Dollar)</a:t>
                      </a:r>
                      <a:endParaRPr lang="en-US" sz="12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de-DE" sz="1200" u="none" strike="noStrike">
                          <a:effectLst/>
                        </a:rPr>
                        <a:t>278,75-389,58</a:t>
                      </a:r>
                    </a:p>
                  </a:txBody>
                  <a:tcPr marL="9525" marR="9525" marT="9525" marB="0" anchor="b">
                    <a:noFill/>
                  </a:tcPr>
                </a:tc>
                <a:extLst>
                  <a:ext uri="{0D108BD9-81ED-4DB2-BD59-A6C34878D82A}">
                    <a16:rowId xmlns:a16="http://schemas.microsoft.com/office/drawing/2014/main" val="3388222910"/>
                  </a:ext>
                </a:extLst>
              </a:tr>
              <a:tr h="226122">
                <a:tc>
                  <a:txBody>
                    <a:bodyPr/>
                    <a:lstStyle/>
                    <a:p>
                      <a:pPr algn="l" fontAlgn="b"/>
                      <a:r>
                        <a:rPr lang="en-US" sz="1200" u="none" strike="noStrike">
                          <a:effectLst/>
                        </a:rPr>
                        <a:t>EPS</a:t>
                      </a:r>
                      <a:endParaRPr lang="en-US" sz="12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de-DE" sz="1200" u="none" strike="noStrike">
                          <a:effectLst/>
                        </a:rPr>
                        <a:t>23,51</a:t>
                      </a:r>
                    </a:p>
                  </a:txBody>
                  <a:tcPr marL="9525" marR="9525" marT="9525" marB="0" anchor="b">
                    <a:noFill/>
                  </a:tcPr>
                </a:tc>
                <a:extLst>
                  <a:ext uri="{0D108BD9-81ED-4DB2-BD59-A6C34878D82A}">
                    <a16:rowId xmlns:a16="http://schemas.microsoft.com/office/drawing/2014/main" val="3603525971"/>
                  </a:ext>
                </a:extLst>
              </a:tr>
              <a:tr h="226122">
                <a:tc>
                  <a:txBody>
                    <a:bodyPr/>
                    <a:lstStyle/>
                    <a:p>
                      <a:pPr algn="l" fontAlgn="b"/>
                      <a:r>
                        <a:rPr lang="en-US" sz="1200" u="none" strike="noStrike">
                          <a:effectLst/>
                        </a:rPr>
                        <a:t>P/E Ratio</a:t>
                      </a:r>
                      <a:endParaRPr lang="en-US" sz="12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de-DE" sz="1200" u="none" strike="noStrike">
                          <a:effectLst/>
                        </a:rPr>
                        <a:t>13,97</a:t>
                      </a:r>
                    </a:p>
                  </a:txBody>
                  <a:tcPr marL="9525" marR="9525" marT="9525" marB="0" anchor="b">
                    <a:noFill/>
                  </a:tcPr>
                </a:tc>
                <a:extLst>
                  <a:ext uri="{0D108BD9-81ED-4DB2-BD59-A6C34878D82A}">
                    <a16:rowId xmlns:a16="http://schemas.microsoft.com/office/drawing/2014/main" val="621697353"/>
                  </a:ext>
                </a:extLst>
              </a:tr>
              <a:tr h="226122">
                <a:tc>
                  <a:txBody>
                    <a:bodyPr/>
                    <a:lstStyle/>
                    <a:p>
                      <a:pPr algn="l" fontAlgn="b"/>
                      <a:r>
                        <a:rPr lang="en-US" sz="1200" u="none" strike="noStrike">
                          <a:effectLst/>
                        </a:rPr>
                        <a:t>Beta </a:t>
                      </a:r>
                      <a:endParaRPr lang="en-US" sz="12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AT" sz="1200" u="none" strike="noStrike">
                          <a:effectLst/>
                        </a:rPr>
                        <a:t>1,38</a:t>
                      </a:r>
                      <a:endParaRPr lang="en-AT" sz="12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2069212474"/>
                  </a:ext>
                </a:extLst>
              </a:tr>
            </a:tbl>
          </a:graphicData>
        </a:graphic>
      </p:graphicFrame>
      <p:graphicFrame>
        <p:nvGraphicFramePr>
          <p:cNvPr id="7" name="Chart 1">
            <a:extLst>
              <a:ext uri="{FF2B5EF4-FFF2-40B4-BE49-F238E27FC236}">
                <a16:creationId xmlns:a16="http://schemas.microsoft.com/office/drawing/2014/main" id="{03D05593-1BED-ECEF-8923-5F53B3CAB45F}"/>
              </a:ext>
            </a:extLst>
          </p:cNvPr>
          <p:cNvGraphicFramePr>
            <a:graphicFrameLocks/>
          </p:cNvGraphicFramePr>
          <p:nvPr>
            <p:extLst>
              <p:ext uri="{D42A27DB-BD31-4B8C-83A1-F6EECF244321}">
                <p14:modId xmlns:p14="http://schemas.microsoft.com/office/powerpoint/2010/main" val="3592001890"/>
              </p:ext>
            </p:extLst>
          </p:nvPr>
        </p:nvGraphicFramePr>
        <p:xfrm>
          <a:off x="6604000" y="3979381"/>
          <a:ext cx="4572000" cy="2762250"/>
        </p:xfrm>
        <a:graphic>
          <a:graphicData uri="http://schemas.openxmlformats.org/drawingml/2006/chart">
            <c:chart xmlns:c="http://schemas.openxmlformats.org/drawingml/2006/chart" xmlns:r="http://schemas.openxmlformats.org/officeDocument/2006/relationships" r:id="rId2"/>
          </a:graphicData>
        </a:graphic>
      </p:graphicFrame>
      <p:pic>
        <p:nvPicPr>
          <p:cNvPr id="13" name="Grafik 12" descr="Ein Bild, das Kreis, Screenshot, Grafiken, Schrift enthält.&#10;&#10;Beschreibung automatisch generiert.">
            <a:extLst>
              <a:ext uri="{FF2B5EF4-FFF2-40B4-BE49-F238E27FC236}">
                <a16:creationId xmlns:a16="http://schemas.microsoft.com/office/drawing/2014/main" id="{3BE33EE8-C00C-8400-6ABC-687046F7E1F7}"/>
              </a:ext>
            </a:extLst>
          </p:cNvPr>
          <p:cNvPicPr>
            <a:picLocks noChangeAspect="1"/>
          </p:cNvPicPr>
          <p:nvPr/>
        </p:nvPicPr>
        <p:blipFill>
          <a:blip r:embed="rId3"/>
          <a:stretch>
            <a:fillRect/>
          </a:stretch>
        </p:blipFill>
        <p:spPr>
          <a:xfrm>
            <a:off x="1694986" y="3979937"/>
            <a:ext cx="2836126" cy="2754589"/>
          </a:xfrm>
          <a:prstGeom prst="rect">
            <a:avLst/>
          </a:prstGeom>
        </p:spPr>
      </p:pic>
      <p:sp>
        <p:nvSpPr>
          <p:cNvPr id="9" name="Textfeld 8">
            <a:extLst>
              <a:ext uri="{FF2B5EF4-FFF2-40B4-BE49-F238E27FC236}">
                <a16:creationId xmlns:a16="http://schemas.microsoft.com/office/drawing/2014/main" id="{7A2549D0-E233-E63C-89D9-5750E59588E2}"/>
              </a:ext>
            </a:extLst>
          </p:cNvPr>
          <p:cNvSpPr txBox="1"/>
          <p:nvPr/>
        </p:nvSpPr>
        <p:spPr>
          <a:xfrm>
            <a:off x="420800" y="1345335"/>
            <a:ext cx="5396769" cy="2031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de-DE" sz="1400" dirty="0"/>
              <a:t>Goldman Sachs ist eine weltweit führende Investment Bank, welche in 4 Hauptgeschäftsfeldern tätig ist: </a:t>
            </a:r>
          </a:p>
          <a:p>
            <a:pPr marL="285750" indent="-285750">
              <a:buFont typeface="Arial"/>
              <a:buChar char="•"/>
            </a:pPr>
            <a:r>
              <a:rPr lang="de-DE" sz="1400" dirty="0"/>
              <a:t>Global </a:t>
            </a:r>
            <a:r>
              <a:rPr lang="de-DE" sz="1400" dirty="0" err="1"/>
              <a:t>Markets</a:t>
            </a:r>
            <a:r>
              <a:rPr lang="de-DE" sz="1400" dirty="0"/>
              <a:t> (52%), Wealth Management (20%), Asset Management (15%), Investment Banking (13%)</a:t>
            </a:r>
          </a:p>
          <a:p>
            <a:pPr marL="285750" indent="-285750">
              <a:buFont typeface="Arial"/>
              <a:buChar char="•"/>
            </a:pPr>
            <a:r>
              <a:rPr lang="de-DE" sz="1400" dirty="0"/>
              <a:t>Hauptgeschäft in den USA, EMEA und Asien</a:t>
            </a:r>
          </a:p>
          <a:p>
            <a:pPr marL="285750" indent="-285750">
              <a:buFont typeface="Arial"/>
              <a:buChar char="•"/>
            </a:pPr>
            <a:r>
              <a:rPr lang="de-DE" sz="1400" dirty="0"/>
              <a:t>Steigende Verluste aus dem Consumer Banking Segments, welches mit Verlust verkauft werden soll, somit auch Ende der Partnerschaft mit Apple</a:t>
            </a:r>
            <a:endParaRPr lang="de-DE" sz="1400" dirty="0">
              <a:ea typeface="Calibri"/>
              <a:cs typeface="Calibri"/>
            </a:endParaRPr>
          </a:p>
          <a:p>
            <a:endParaRPr lang="de-DE" sz="1400" dirty="0">
              <a:ea typeface="Calibri"/>
              <a:cs typeface="Calibri"/>
            </a:endParaRPr>
          </a:p>
        </p:txBody>
      </p:sp>
      <p:cxnSp>
        <p:nvCxnSpPr>
          <p:cNvPr id="14" name="Gerader Verbinder 13">
            <a:extLst>
              <a:ext uri="{FF2B5EF4-FFF2-40B4-BE49-F238E27FC236}">
                <a16:creationId xmlns:a16="http://schemas.microsoft.com/office/drawing/2014/main" id="{6A7ADE42-70A0-9F33-78F7-2252CECD76AC}"/>
              </a:ext>
            </a:extLst>
          </p:cNvPr>
          <p:cNvCxnSpPr/>
          <p:nvPr/>
        </p:nvCxnSpPr>
        <p:spPr>
          <a:xfrm>
            <a:off x="0" y="702659"/>
            <a:ext cx="12192000" cy="0"/>
          </a:xfrm>
          <a:prstGeom prst="lin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85274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1168</Words>
  <Application>Microsoft Office PowerPoint</Application>
  <PresentationFormat>Breitbild</PresentationFormat>
  <Paragraphs>427</Paragraphs>
  <Slides>14</Slides>
  <Notes>3</Notes>
  <HiddenSlides>0</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Office Theme</vt:lpstr>
      <vt:lpstr>PowerPoint-Präsentation</vt:lpstr>
      <vt:lpstr>Unternehmensüberblick</vt:lpstr>
      <vt:lpstr>PowerPoint-Präsentation</vt:lpstr>
      <vt:lpstr>PowerPoint-Präsentation</vt:lpstr>
      <vt:lpstr>PowerPoint-Präsentation</vt:lpstr>
      <vt:lpstr>PowerPoint-Präsentation</vt:lpstr>
      <vt:lpstr>PowerPoint-Präsentation</vt:lpstr>
      <vt:lpstr>PowerPoint-Präsentation</vt:lpstr>
      <vt:lpstr>Unternehmensüberblick</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Moritz Baldauf</dc:creator>
  <cp:lastModifiedBy>Laura Stuhldreier</cp:lastModifiedBy>
  <cp:revision>314</cp:revision>
  <dcterms:created xsi:type="dcterms:W3CDTF">2023-09-03T12:40:51Z</dcterms:created>
  <dcterms:modified xsi:type="dcterms:W3CDTF">2024-10-06T17:59:57Z</dcterms:modified>
</cp:coreProperties>
</file>